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313" r:id="rId3"/>
    <p:sldId id="258" r:id="rId4"/>
    <p:sldId id="260" r:id="rId5"/>
    <p:sldId id="314" r:id="rId6"/>
    <p:sldId id="259" r:id="rId7"/>
    <p:sldId id="315" r:id="rId8"/>
    <p:sldId id="261" r:id="rId9"/>
    <p:sldId id="262" r:id="rId10"/>
    <p:sldId id="263" r:id="rId11"/>
    <p:sldId id="264" r:id="rId12"/>
    <p:sldId id="316" r:id="rId13"/>
    <p:sldId id="265" r:id="rId14"/>
    <p:sldId id="266" r:id="rId15"/>
    <p:sldId id="317" r:id="rId16"/>
    <p:sldId id="267" r:id="rId17"/>
    <p:sldId id="268" r:id="rId18"/>
    <p:sldId id="318" r:id="rId19"/>
    <p:sldId id="269" r:id="rId20"/>
    <p:sldId id="270" r:id="rId21"/>
    <p:sldId id="271" r:id="rId22"/>
    <p:sldId id="319" r:id="rId23"/>
    <p:sldId id="272" r:id="rId24"/>
    <p:sldId id="320" r:id="rId25"/>
    <p:sldId id="321" r:id="rId26"/>
    <p:sldId id="273" r:id="rId27"/>
    <p:sldId id="274" r:id="rId28"/>
    <p:sldId id="275" r:id="rId29"/>
    <p:sldId id="276" r:id="rId30"/>
    <p:sldId id="322" r:id="rId31"/>
    <p:sldId id="277" r:id="rId32"/>
    <p:sldId id="278" r:id="rId33"/>
    <p:sldId id="279" r:id="rId34"/>
    <p:sldId id="280" r:id="rId35"/>
    <p:sldId id="282" r:id="rId36"/>
    <p:sldId id="323" r:id="rId37"/>
    <p:sldId id="283" r:id="rId38"/>
    <p:sldId id="284" r:id="rId39"/>
    <p:sldId id="281" r:id="rId40"/>
    <p:sldId id="285" r:id="rId41"/>
    <p:sldId id="286" r:id="rId42"/>
    <p:sldId id="287" r:id="rId43"/>
    <p:sldId id="288" r:id="rId44"/>
    <p:sldId id="289" r:id="rId45"/>
    <p:sldId id="290" r:id="rId46"/>
    <p:sldId id="291" r:id="rId47"/>
    <p:sldId id="292" r:id="rId48"/>
    <p:sldId id="295" r:id="rId49"/>
    <p:sldId id="296" r:id="rId50"/>
    <p:sldId id="297" r:id="rId51"/>
    <p:sldId id="298" r:id="rId52"/>
    <p:sldId id="299" r:id="rId53"/>
    <p:sldId id="300" r:id="rId54"/>
    <p:sldId id="301" r:id="rId55"/>
    <p:sldId id="302" r:id="rId56"/>
    <p:sldId id="303" r:id="rId57"/>
    <p:sldId id="312" r:id="rId58"/>
    <p:sldId id="304" r:id="rId59"/>
    <p:sldId id="305" r:id="rId60"/>
    <p:sldId id="306" r:id="rId61"/>
    <p:sldId id="307" r:id="rId62"/>
    <p:sldId id="308" r:id="rId63"/>
    <p:sldId id="325" r:id="rId64"/>
    <p:sldId id="328" r:id="rId65"/>
    <p:sldId id="309" r:id="rId66"/>
    <p:sldId id="310" r:id="rId67"/>
    <p:sldId id="337" r:id="rId68"/>
    <p:sldId id="330" r:id="rId69"/>
    <p:sldId id="332" r:id="rId70"/>
    <p:sldId id="333" r:id="rId71"/>
    <p:sldId id="334" r:id="rId72"/>
    <p:sldId id="335" r:id="rId73"/>
    <p:sldId id="33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72" y="94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3DDBF3BF-3A8E-421A-8C37-9FD00BBC5EE7}" type="datetimeFigureOut">
              <a:rPr lang="en-US" smtClean="0"/>
              <a:pPr/>
              <a:t>5/15/2014</a:t>
            </a:fld>
            <a:endParaRPr lang="en-IN"/>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IN"/>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0327CDF5-40F6-49A5-AC8B-EEC6AD41B63F}" type="slidenum">
              <a:rPr lang="en-IN" smtClean="0"/>
              <a:pPr/>
              <a:t>‹#›</a:t>
            </a:fld>
            <a:endParaRPr lang="en-IN"/>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DDBF3BF-3A8E-421A-8C37-9FD00BBC5EE7}" type="datetimeFigureOut">
              <a:rPr lang="en-US" smtClean="0"/>
              <a:pPr/>
              <a:t>5/15/2014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27CDF5-40F6-49A5-AC8B-EEC6AD41B63F}"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DDBF3BF-3A8E-421A-8C37-9FD00BBC5EE7}" type="datetimeFigureOut">
              <a:rPr lang="en-US" smtClean="0"/>
              <a:pPr/>
              <a:t>5/15/2014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27CDF5-40F6-49A5-AC8B-EEC6AD41B63F}"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3DDBF3BF-3A8E-421A-8C37-9FD00BBC5EE7}" type="datetimeFigureOut">
              <a:rPr lang="en-US" smtClean="0"/>
              <a:pPr/>
              <a:t>5/15/2014</a:t>
            </a:fld>
            <a:endParaRPr lang="en-IN"/>
          </a:p>
        </p:txBody>
      </p:sp>
      <p:sp>
        <p:nvSpPr>
          <p:cNvPr id="9" name="Slide Number Placeholder 8"/>
          <p:cNvSpPr>
            <a:spLocks noGrp="1"/>
          </p:cNvSpPr>
          <p:nvPr>
            <p:ph type="sldNum" sz="quarter" idx="15"/>
          </p:nvPr>
        </p:nvSpPr>
        <p:spPr/>
        <p:txBody>
          <a:bodyPr rtlCol="0"/>
          <a:lstStyle/>
          <a:p>
            <a:fld id="{0327CDF5-40F6-49A5-AC8B-EEC6AD41B63F}" type="slidenum">
              <a:rPr lang="en-IN" smtClean="0"/>
              <a:pPr/>
              <a:t>‹#›</a:t>
            </a:fld>
            <a:endParaRPr lang="en-IN"/>
          </a:p>
        </p:txBody>
      </p:sp>
      <p:sp>
        <p:nvSpPr>
          <p:cNvPr id="10" name="Footer Placeholder 9"/>
          <p:cNvSpPr>
            <a:spLocks noGrp="1"/>
          </p:cNvSpPr>
          <p:nvPr>
            <p:ph type="ftr" sz="quarter" idx="16"/>
          </p:nvPr>
        </p:nvSpPr>
        <p:spPr/>
        <p:txBody>
          <a:bodyPr rtlCol="0"/>
          <a:lstStyle/>
          <a:p>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3DDBF3BF-3A8E-421A-8C37-9FD00BBC5EE7}" type="datetimeFigureOut">
              <a:rPr lang="en-US" smtClean="0"/>
              <a:pPr/>
              <a:t>5/15/2014</a:t>
            </a:fld>
            <a:endParaRPr lang="en-IN"/>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IN"/>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0327CDF5-40F6-49A5-AC8B-EEC6AD41B63F}" type="slidenum">
              <a:rPr lang="en-IN" smtClean="0"/>
              <a:pPr/>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DDBF3BF-3A8E-421A-8C37-9FD00BBC5EE7}" type="datetimeFigureOut">
              <a:rPr lang="en-US" smtClean="0"/>
              <a:pPr/>
              <a:t>5/15/2014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327CDF5-40F6-49A5-AC8B-EEC6AD41B63F}" type="slidenum">
              <a:rPr lang="en-IN" smtClean="0"/>
              <a:pPr/>
              <a:t>‹#›</a:t>
            </a:fld>
            <a:endParaRPr lang="en-IN"/>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3DDBF3BF-3A8E-421A-8C37-9FD00BBC5EE7}" type="datetimeFigureOut">
              <a:rPr lang="en-US" smtClean="0"/>
              <a:pPr/>
              <a:t>5/15/2014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327CDF5-40F6-49A5-AC8B-EEC6AD41B63F}" type="slidenum">
              <a:rPr lang="en-IN" smtClean="0"/>
              <a:pPr/>
              <a:t>‹#›</a:t>
            </a:fld>
            <a:endParaRPr lang="en-IN"/>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3DDBF3BF-3A8E-421A-8C37-9FD00BBC5EE7}" type="datetimeFigureOut">
              <a:rPr lang="en-US" smtClean="0"/>
              <a:pPr/>
              <a:t>5/15/2014</a:t>
            </a:fld>
            <a:endParaRPr lang="en-IN"/>
          </a:p>
        </p:txBody>
      </p:sp>
      <p:sp>
        <p:nvSpPr>
          <p:cNvPr id="7" name="Slide Number Placeholder 6"/>
          <p:cNvSpPr>
            <a:spLocks noGrp="1"/>
          </p:cNvSpPr>
          <p:nvPr>
            <p:ph type="sldNum" sz="quarter" idx="11"/>
          </p:nvPr>
        </p:nvSpPr>
        <p:spPr/>
        <p:txBody>
          <a:bodyPr rtlCol="0"/>
          <a:lstStyle/>
          <a:p>
            <a:fld id="{0327CDF5-40F6-49A5-AC8B-EEC6AD41B63F}" type="slidenum">
              <a:rPr lang="en-IN" smtClean="0"/>
              <a:pPr/>
              <a:t>‹#›</a:t>
            </a:fld>
            <a:endParaRPr lang="en-IN"/>
          </a:p>
        </p:txBody>
      </p:sp>
      <p:sp>
        <p:nvSpPr>
          <p:cNvPr id="8" name="Footer Placeholder 7"/>
          <p:cNvSpPr>
            <a:spLocks noGrp="1"/>
          </p:cNvSpPr>
          <p:nvPr>
            <p:ph type="ftr" sz="quarter" idx="12"/>
          </p:nvPr>
        </p:nvSpPr>
        <p:spPr/>
        <p:txBody>
          <a:bodyPr rtlCol="0"/>
          <a:lstStyle/>
          <a:p>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DBF3BF-3A8E-421A-8C37-9FD00BBC5EE7}" type="datetimeFigureOut">
              <a:rPr lang="en-US" smtClean="0"/>
              <a:pPr/>
              <a:t>5/15/2014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327CDF5-40F6-49A5-AC8B-EEC6AD41B63F}"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3DDBF3BF-3A8E-421A-8C37-9FD00BBC5EE7}" type="datetimeFigureOut">
              <a:rPr lang="en-US" smtClean="0"/>
              <a:pPr/>
              <a:t>5/15/2014</a:t>
            </a:fld>
            <a:endParaRPr lang="en-IN"/>
          </a:p>
        </p:txBody>
      </p:sp>
      <p:sp>
        <p:nvSpPr>
          <p:cNvPr id="22" name="Slide Number Placeholder 21"/>
          <p:cNvSpPr>
            <a:spLocks noGrp="1"/>
          </p:cNvSpPr>
          <p:nvPr>
            <p:ph type="sldNum" sz="quarter" idx="15"/>
          </p:nvPr>
        </p:nvSpPr>
        <p:spPr/>
        <p:txBody>
          <a:bodyPr rtlCol="0"/>
          <a:lstStyle/>
          <a:p>
            <a:fld id="{0327CDF5-40F6-49A5-AC8B-EEC6AD41B63F}" type="slidenum">
              <a:rPr lang="en-IN" smtClean="0"/>
              <a:pPr/>
              <a:t>‹#›</a:t>
            </a:fld>
            <a:endParaRPr lang="en-IN"/>
          </a:p>
        </p:txBody>
      </p:sp>
      <p:sp>
        <p:nvSpPr>
          <p:cNvPr id="23" name="Footer Placeholder 22"/>
          <p:cNvSpPr>
            <a:spLocks noGrp="1"/>
          </p:cNvSpPr>
          <p:nvPr>
            <p:ph type="ftr" sz="quarter" idx="16"/>
          </p:nvPr>
        </p:nvSpPr>
        <p:spPr/>
        <p:txBody>
          <a:bodyPr rtlCol="0"/>
          <a:lstStyle/>
          <a:p>
            <a:endParaRPr lang="en-IN"/>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3DDBF3BF-3A8E-421A-8C37-9FD00BBC5EE7}" type="datetimeFigureOut">
              <a:rPr lang="en-US" smtClean="0"/>
              <a:pPr/>
              <a:t>5/15/2014</a:t>
            </a:fld>
            <a:endParaRPr lang="en-IN"/>
          </a:p>
        </p:txBody>
      </p:sp>
      <p:sp>
        <p:nvSpPr>
          <p:cNvPr id="18" name="Slide Number Placeholder 17"/>
          <p:cNvSpPr>
            <a:spLocks noGrp="1"/>
          </p:cNvSpPr>
          <p:nvPr>
            <p:ph type="sldNum" sz="quarter" idx="11"/>
          </p:nvPr>
        </p:nvSpPr>
        <p:spPr/>
        <p:txBody>
          <a:bodyPr rtlCol="0"/>
          <a:lstStyle/>
          <a:p>
            <a:fld id="{0327CDF5-40F6-49A5-AC8B-EEC6AD41B63F}" type="slidenum">
              <a:rPr lang="en-IN" smtClean="0"/>
              <a:pPr/>
              <a:t>‹#›</a:t>
            </a:fld>
            <a:endParaRPr lang="en-IN"/>
          </a:p>
        </p:txBody>
      </p:sp>
      <p:sp>
        <p:nvSpPr>
          <p:cNvPr id="21" name="Footer Placeholder 20"/>
          <p:cNvSpPr>
            <a:spLocks noGrp="1"/>
          </p:cNvSpPr>
          <p:nvPr>
            <p:ph type="ftr" sz="quarter" idx="12"/>
          </p:nvPr>
        </p:nvSpPr>
        <p:spPr/>
        <p:txBody>
          <a:bodyPr rtlCol="0"/>
          <a:lstStyle/>
          <a:p>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3DDBF3BF-3A8E-421A-8C37-9FD00BBC5EE7}" type="datetimeFigureOut">
              <a:rPr lang="en-US" smtClean="0"/>
              <a:pPr/>
              <a:t>5/15/2014</a:t>
            </a:fld>
            <a:endParaRPr lang="en-IN"/>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IN"/>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0327CDF5-40F6-49A5-AC8B-EEC6AD41B63F}"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200.wma" TargetMode="External"/><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audio" Target="21NNEW.mp3" TargetMode="Externa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audio" Target="22NNEW.mp3" TargetMode="External"/><Relationship Id="rId5" Type="http://schemas.openxmlformats.org/officeDocument/2006/relationships/image" Target="../media/image15.png"/><Relationship Id="rId4" Type="http://schemas.openxmlformats.org/officeDocument/2006/relationships/image" Target="../media/image18.jpeg"/></Relationships>
</file>

<file path=ppt/slides/_rels/slide6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audio" Target="23NNEW.mp3"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0100" y="857232"/>
            <a:ext cx="7672398" cy="1894362"/>
          </a:xfrm>
        </p:spPr>
        <p:txBody>
          <a:bodyPr>
            <a:noAutofit/>
          </a:bodyPr>
          <a:lstStyle/>
          <a:p>
            <a:pPr algn="ctr">
              <a:lnSpc>
                <a:spcPct val="200000"/>
              </a:lnSpc>
            </a:pPr>
            <a:r>
              <a:rPr lang="en-US" sz="3200" dirty="0" smtClean="0"/>
              <a:t>LIFE SKETCH OF </a:t>
            </a:r>
            <a:br>
              <a:rPr lang="en-US" sz="3200" dirty="0" smtClean="0"/>
            </a:br>
            <a:r>
              <a:rPr lang="en-US" sz="3200" dirty="0" smtClean="0"/>
              <a:t>DR. SAMUEL HAHNEMANN</a:t>
            </a:r>
            <a:endParaRPr lang="en-IN" sz="3200" dirty="0"/>
          </a:p>
        </p:txBody>
      </p:sp>
      <p:sp>
        <p:nvSpPr>
          <p:cNvPr id="3" name="Subtitle 2"/>
          <p:cNvSpPr>
            <a:spLocks noGrp="1"/>
          </p:cNvSpPr>
          <p:nvPr>
            <p:ph type="subTitle" idx="1"/>
          </p:nvPr>
        </p:nvSpPr>
        <p:spPr/>
        <p:txBody>
          <a:bodyPr/>
          <a:lstStyle/>
          <a:p>
            <a:endParaRPr lang="en-I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7467600" cy="1143000"/>
          </a:xfrm>
        </p:spPr>
        <p:txBody>
          <a:bodyPr/>
          <a:lstStyle/>
          <a:p>
            <a:r>
              <a:rPr lang="en-US" dirty="0" smtClean="0">
                <a:solidFill>
                  <a:srgbClr val="FF0000"/>
                </a:solidFill>
              </a:rPr>
              <a:t>Dr. </a:t>
            </a:r>
            <a:r>
              <a:rPr lang="en-US" dirty="0" err="1" smtClean="0">
                <a:solidFill>
                  <a:srgbClr val="FF0000"/>
                </a:solidFill>
              </a:rPr>
              <a:t>samuel</a:t>
            </a:r>
            <a:r>
              <a:rPr lang="en-US" dirty="0" smtClean="0">
                <a:solidFill>
                  <a:srgbClr val="FF0000"/>
                </a:solidFill>
              </a:rPr>
              <a:t> </a:t>
            </a:r>
            <a:r>
              <a:rPr lang="en-US" dirty="0" err="1" smtClean="0">
                <a:solidFill>
                  <a:srgbClr val="FF0000"/>
                </a:solidFill>
              </a:rPr>
              <a:t>hahnemann’s</a:t>
            </a:r>
            <a:r>
              <a:rPr lang="en-US" dirty="0" smtClean="0">
                <a:solidFill>
                  <a:srgbClr val="FF0000"/>
                </a:solidFill>
              </a:rPr>
              <a:t> child hood (1755-1767)</a:t>
            </a:r>
            <a:endParaRPr lang="en-IN" dirty="0">
              <a:solidFill>
                <a:srgbClr val="FF0000"/>
              </a:solidFill>
            </a:endParaRPr>
          </a:p>
        </p:txBody>
      </p:sp>
      <p:sp>
        <p:nvSpPr>
          <p:cNvPr id="3" name="Content Placeholder 2"/>
          <p:cNvSpPr>
            <a:spLocks noGrp="1"/>
          </p:cNvSpPr>
          <p:nvPr>
            <p:ph sz="quarter" idx="1"/>
          </p:nvPr>
        </p:nvSpPr>
        <p:spPr/>
        <p:txBody>
          <a:bodyPr/>
          <a:lstStyle/>
          <a:p>
            <a:r>
              <a:rPr lang="en-IN" dirty="0" smtClean="0"/>
              <a:t>Because of the fragile life of child and poverty of parents, Hahnemann education began at home</a:t>
            </a:r>
          </a:p>
          <a:p>
            <a:r>
              <a:rPr lang="en-IN" dirty="0" smtClean="0"/>
              <a:t> Hahnemann’s moral training began with his father who taught him by words and practice ‘to act and live without any pretends or show’. </a:t>
            </a:r>
          </a:p>
          <a:p>
            <a:r>
              <a:rPr lang="en-IN" dirty="0" smtClean="0"/>
              <a:t>To bring him as a man </a:t>
            </a:r>
            <a:r>
              <a:rPr lang="en-IN" dirty="0"/>
              <a:t>o</a:t>
            </a:r>
            <a:r>
              <a:rPr lang="en-IN" dirty="0" smtClean="0"/>
              <a:t>f common sense his father gave him some questions or arithmetic puzzles to be solved. This led to new queries and formulate well fitting answers to these through self debate. </a:t>
            </a:r>
            <a:endParaRPr lang="en-IN" dirty="0"/>
          </a:p>
        </p:txBody>
      </p:sp>
      <p:sp>
        <p:nvSpPr>
          <p:cNvPr id="30721" name="Rectangle 1"/>
          <p:cNvSpPr>
            <a:spLocks noChangeArrowheads="1"/>
          </p:cNvSpPr>
          <p:nvPr/>
        </p:nvSpPr>
        <p:spPr bwMode="auto">
          <a:xfrm>
            <a:off x="0" y="82406"/>
            <a:ext cx="240772" cy="29238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sng"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42900"/>
            <a:ext cx="7467600" cy="1143000"/>
          </a:xfrm>
        </p:spPr>
        <p:txBody>
          <a:bodyPr/>
          <a:lstStyle/>
          <a:p>
            <a:r>
              <a:rPr lang="en-IN" b="1" u="sng" dirty="0" smtClean="0">
                <a:solidFill>
                  <a:srgbClr val="C00000"/>
                </a:solidFill>
              </a:rPr>
              <a:t>Educational Period (1765-1779)</a:t>
            </a:r>
            <a:endParaRPr lang="en-IN" dirty="0">
              <a:solidFill>
                <a:srgbClr val="C00000"/>
              </a:solidFill>
            </a:endParaRPr>
          </a:p>
        </p:txBody>
      </p:sp>
      <p:sp>
        <p:nvSpPr>
          <p:cNvPr id="3" name="Content Placeholder 2"/>
          <p:cNvSpPr>
            <a:spLocks noGrp="1"/>
          </p:cNvSpPr>
          <p:nvPr>
            <p:ph sz="quarter" idx="1"/>
          </p:nvPr>
        </p:nvSpPr>
        <p:spPr>
          <a:xfrm>
            <a:off x="571472" y="1214422"/>
            <a:ext cx="7467600" cy="4873752"/>
          </a:xfrm>
        </p:spPr>
        <p:txBody>
          <a:bodyPr/>
          <a:lstStyle/>
          <a:p>
            <a:r>
              <a:rPr lang="en-IN" dirty="0" smtClean="0"/>
              <a:t>Hahnemann was admitted to the Town School at Meissen on July 20</a:t>
            </a:r>
            <a:r>
              <a:rPr lang="en-IN" baseline="30000" dirty="0" smtClean="0"/>
              <a:t>th</a:t>
            </a:r>
            <a:r>
              <a:rPr lang="en-IN" dirty="0" smtClean="0"/>
              <a:t> 1767 at the age of 12 in class 2, from there he went to Prince School in November 1770. </a:t>
            </a:r>
          </a:p>
          <a:p>
            <a:r>
              <a:rPr lang="en-IN" dirty="0" smtClean="0"/>
              <a:t>As he was a brilliant student he won the attention of his teacher of whom Rector Muller deserves special mention. </a:t>
            </a:r>
          </a:p>
          <a:p>
            <a:r>
              <a:rPr lang="en-IN" dirty="0" smtClean="0"/>
              <a:t>In the School he took much interest in the study of Language. This made him to master different languages like French, English, Italian, </a:t>
            </a:r>
            <a:r>
              <a:rPr lang="en-IN" dirty="0" err="1" smtClean="0"/>
              <a:t>greek</a:t>
            </a:r>
            <a:r>
              <a:rPr lang="en-IN" dirty="0" smtClean="0"/>
              <a:t>, Hebrew, Arabic, </a:t>
            </a:r>
            <a:r>
              <a:rPr lang="en-IN" dirty="0" err="1" smtClean="0"/>
              <a:t>Spanish,latin,cheldiac</a:t>
            </a:r>
            <a:r>
              <a:rPr lang="en-IN" dirty="0" smtClean="0"/>
              <a:t> and </a:t>
            </a:r>
            <a:r>
              <a:rPr lang="en-IN" dirty="0" err="1" smtClean="0"/>
              <a:t>german</a:t>
            </a:r>
            <a:endParaRPr lang="en-IN"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0"/>
            <a:ext cx="8856984" cy="6741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53162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85728"/>
            <a:ext cx="8329642" cy="6188224"/>
          </a:xfrm>
        </p:spPr>
        <p:txBody>
          <a:bodyPr>
            <a:normAutofit lnSpcReduction="10000"/>
          </a:bodyPr>
          <a:lstStyle/>
          <a:p>
            <a:r>
              <a:rPr lang="en-IN" smtClean="0"/>
              <a:t> </a:t>
            </a:r>
            <a:r>
              <a:rPr lang="en-IN" dirty="0" smtClean="0"/>
              <a:t>He even made a herbarium of his own. He was asked by his teacher to teach the rudiments of Greek and Latin to its fellow students.</a:t>
            </a:r>
          </a:p>
          <a:p>
            <a:r>
              <a:rPr lang="en-IN" dirty="0" smtClean="0"/>
              <a:t> He also showed special care and taste to study botany.</a:t>
            </a:r>
          </a:p>
          <a:p>
            <a:r>
              <a:rPr lang="en-IN" dirty="0" smtClean="0"/>
              <a:t> As his father was too poor to afford education, he did not encouraged Hahnemann in his studies. He pulls even for a whole year to pressure some business. </a:t>
            </a:r>
          </a:p>
          <a:p>
            <a:r>
              <a:rPr lang="en-IN" dirty="0" smtClean="0"/>
              <a:t>But the teachers prevented him from stopping his education and they help by not accepting school fees from him. </a:t>
            </a:r>
          </a:p>
          <a:p>
            <a:r>
              <a:rPr lang="en-IN" dirty="0" err="1" smtClean="0"/>
              <a:t>Inspite</a:t>
            </a:r>
            <a:r>
              <a:rPr lang="en-IN" dirty="0" smtClean="0"/>
              <a:t> of all these Hahnemann worked hard and he studied late in night.</a:t>
            </a:r>
          </a:p>
          <a:p>
            <a:r>
              <a:rPr lang="en-IN" dirty="0" smtClean="0"/>
              <a:t>Hahnemann’s education suffer due to his poor health Rector Muller used to excuse him and allowed him to be absent in classes or subjects which are little interest for Hahnemann</a:t>
            </a:r>
            <a:endParaRPr lang="en-I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42918"/>
            <a:ext cx="7758138" cy="5831034"/>
          </a:xfrm>
        </p:spPr>
        <p:txBody>
          <a:bodyPr>
            <a:normAutofit/>
          </a:bodyPr>
          <a:lstStyle/>
          <a:p>
            <a:pPr>
              <a:lnSpc>
                <a:spcPct val="160000"/>
              </a:lnSpc>
            </a:pPr>
            <a:r>
              <a:rPr lang="en-IN" dirty="0" smtClean="0"/>
              <a:t>His father sends Hahnemann to work in a </a:t>
            </a:r>
            <a:r>
              <a:rPr lang="en-IN" dirty="0" err="1" smtClean="0"/>
              <a:t>Grossary</a:t>
            </a:r>
            <a:r>
              <a:rPr lang="en-IN" dirty="0" smtClean="0"/>
              <a:t> store so that he would become a merchant later. </a:t>
            </a:r>
          </a:p>
          <a:p>
            <a:pPr>
              <a:lnSpc>
                <a:spcPct val="160000"/>
              </a:lnSpc>
            </a:pPr>
            <a:r>
              <a:rPr lang="en-IN" dirty="0" smtClean="0"/>
              <a:t>But again, Hahnemann returned home to continue his studies. </a:t>
            </a:r>
          </a:p>
          <a:p>
            <a:pPr>
              <a:lnSpc>
                <a:spcPct val="160000"/>
              </a:lnSpc>
            </a:pPr>
            <a:r>
              <a:rPr lang="en-IN" dirty="0" smtClean="0"/>
              <a:t>In 1775 Hahnemann delivered his leave taking speech at the Prince School. As was the custom and the topic was the </a:t>
            </a:r>
            <a:r>
              <a:rPr lang="en-IN" u="sng" dirty="0" smtClean="0"/>
              <a:t>‘Wonderful Construction of Human Hand’.</a:t>
            </a:r>
            <a:endParaRPr lang="en-IN" dirty="0" smtClean="0"/>
          </a:p>
          <a:p>
            <a:pPr>
              <a:buNone/>
            </a:pPr>
            <a:endParaRPr lang="en-IN" dirty="0" smtClean="0"/>
          </a:p>
          <a:p>
            <a:endParaRPr lang="en-IN"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0"/>
            <a:ext cx="8784976" cy="6597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20827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68346"/>
          </a:xfrm>
        </p:spPr>
        <p:txBody>
          <a:bodyPr>
            <a:normAutofit fontScale="90000"/>
          </a:bodyPr>
          <a:lstStyle/>
          <a:p>
            <a:r>
              <a:rPr lang="en-IN" b="1" u="sng" dirty="0" smtClean="0">
                <a:solidFill>
                  <a:srgbClr val="C00000"/>
                </a:solidFill>
              </a:rPr>
              <a:t>At Leipzig</a:t>
            </a:r>
            <a:r>
              <a:rPr lang="en-IN" dirty="0" smtClean="0"/>
              <a:t/>
            </a:r>
            <a:br>
              <a:rPr lang="en-IN" dirty="0" smtClean="0"/>
            </a:br>
            <a:endParaRPr lang="en-IN" dirty="0"/>
          </a:p>
        </p:txBody>
      </p:sp>
      <p:sp>
        <p:nvSpPr>
          <p:cNvPr id="3" name="Content Placeholder 2"/>
          <p:cNvSpPr>
            <a:spLocks noGrp="1"/>
          </p:cNvSpPr>
          <p:nvPr>
            <p:ph sz="quarter" idx="1"/>
          </p:nvPr>
        </p:nvSpPr>
        <p:spPr>
          <a:xfrm>
            <a:off x="500034" y="1071546"/>
            <a:ext cx="8072494" cy="5786454"/>
          </a:xfrm>
        </p:spPr>
        <p:txBody>
          <a:bodyPr>
            <a:normAutofit/>
          </a:bodyPr>
          <a:lstStyle/>
          <a:p>
            <a:r>
              <a:rPr lang="en-IN" dirty="0" smtClean="0"/>
              <a:t>In 1775 Hahnemann set out for Leipzig for the 2</a:t>
            </a:r>
            <a:r>
              <a:rPr lang="en-IN" baseline="30000" dirty="0" smtClean="0"/>
              <a:t>nd</a:t>
            </a:r>
            <a:r>
              <a:rPr lang="en-IN" dirty="0" smtClean="0"/>
              <a:t> time for medical education with just 20 </a:t>
            </a:r>
            <a:r>
              <a:rPr lang="en-IN" dirty="0" err="1" smtClean="0"/>
              <a:t>thallers</a:t>
            </a:r>
            <a:r>
              <a:rPr lang="en-IN" dirty="0" smtClean="0"/>
              <a:t> in hand. </a:t>
            </a:r>
          </a:p>
          <a:p>
            <a:r>
              <a:rPr lang="en-IN" dirty="0" smtClean="0"/>
              <a:t>In the path of chasing his dream to become an eminent physician, he immersed himself in his studies round the clock. </a:t>
            </a:r>
          </a:p>
          <a:p>
            <a:r>
              <a:rPr lang="en-IN" dirty="0" smtClean="0"/>
              <a:t>Hahnemann joined the Leipzig University and started his medical education. </a:t>
            </a:r>
          </a:p>
          <a:p>
            <a:r>
              <a:rPr lang="en-IN" dirty="0" smtClean="0"/>
              <a:t>Hahnemann began his student days at Leipzig by attending lectures during day time and devoting his night to translations from English to German. </a:t>
            </a:r>
          </a:p>
          <a:p>
            <a:r>
              <a:rPr lang="en-IN" dirty="0" smtClean="0"/>
              <a:t>He also gave tuitions in German to and English to young Greek. he gave tuition for the sole purpose of earning his bread and butter. </a:t>
            </a:r>
            <a:endParaRPr lang="en-I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071546"/>
            <a:ext cx="7972452" cy="5402406"/>
          </a:xfrm>
        </p:spPr>
        <p:txBody>
          <a:bodyPr>
            <a:normAutofit/>
          </a:bodyPr>
          <a:lstStyle/>
          <a:p>
            <a:r>
              <a:rPr lang="en-IN" dirty="0" smtClean="0"/>
              <a:t>He attended lectures which he considered useful and he found out that there was no practical facility in Leipzig University. </a:t>
            </a:r>
          </a:p>
          <a:p>
            <a:r>
              <a:rPr lang="en-IN" dirty="0" smtClean="0"/>
              <a:t>The four important Book Hahnemann translated from English to German are:</a:t>
            </a:r>
          </a:p>
          <a:p>
            <a:pPr lvl="1"/>
            <a:r>
              <a:rPr lang="en-IN" dirty="0" smtClean="0"/>
              <a:t>John Stedman’s Physiological Essays</a:t>
            </a:r>
          </a:p>
          <a:p>
            <a:pPr lvl="1"/>
            <a:r>
              <a:rPr lang="en-IN" dirty="0" err="1" smtClean="0"/>
              <a:t>Nugen’s</a:t>
            </a:r>
            <a:r>
              <a:rPr lang="en-IN" dirty="0" smtClean="0"/>
              <a:t> on Hydrophobia</a:t>
            </a:r>
          </a:p>
          <a:p>
            <a:pPr lvl="1"/>
            <a:r>
              <a:rPr lang="en-IN" dirty="0" smtClean="0"/>
              <a:t>Falconer’s ‘On the waters of Bath’ and</a:t>
            </a:r>
          </a:p>
          <a:p>
            <a:pPr lvl="1"/>
            <a:r>
              <a:rPr lang="en-IN" dirty="0" smtClean="0"/>
              <a:t>Ball’s Modern Practice of Physic. (Art of Medicine) </a:t>
            </a:r>
          </a:p>
          <a:p>
            <a:pPr lvl="1"/>
            <a:r>
              <a:rPr lang="en-IN" dirty="0" smtClean="0"/>
              <a:t>He also had written many poems.</a:t>
            </a:r>
            <a:endParaRPr lang="en-IN"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0"/>
            <a:ext cx="871296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97828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082660"/>
          </a:xfrm>
        </p:spPr>
        <p:txBody>
          <a:bodyPr>
            <a:normAutofit/>
          </a:bodyPr>
          <a:lstStyle/>
          <a:p>
            <a:r>
              <a:rPr lang="en-IN" b="1" u="sng" dirty="0" smtClean="0"/>
              <a:t>At Vienna (1776)</a:t>
            </a:r>
            <a:r>
              <a:rPr lang="en-IN" dirty="0" smtClean="0"/>
              <a:t/>
            </a:r>
            <a:br>
              <a:rPr lang="en-IN" dirty="0" smtClean="0"/>
            </a:br>
            <a:endParaRPr lang="en-IN" dirty="0"/>
          </a:p>
        </p:txBody>
      </p:sp>
      <p:sp>
        <p:nvSpPr>
          <p:cNvPr id="3" name="Content Placeholder 2"/>
          <p:cNvSpPr>
            <a:spLocks noGrp="1"/>
          </p:cNvSpPr>
          <p:nvPr>
            <p:ph sz="quarter" idx="1"/>
          </p:nvPr>
        </p:nvSpPr>
        <p:spPr>
          <a:xfrm>
            <a:off x="428596" y="1214422"/>
            <a:ext cx="8072494" cy="5143536"/>
          </a:xfrm>
        </p:spPr>
        <p:txBody>
          <a:bodyPr>
            <a:normAutofit lnSpcReduction="10000"/>
          </a:bodyPr>
          <a:lstStyle/>
          <a:p>
            <a:r>
              <a:rPr lang="en-IN" dirty="0" smtClean="0"/>
              <a:t>At Vienna he was played upon by a malicious trick and was robbed of his money. </a:t>
            </a:r>
          </a:p>
          <a:p>
            <a:r>
              <a:rPr lang="en-IN" dirty="0" smtClean="0"/>
              <a:t>So he was compelled to live on 68 </a:t>
            </a:r>
            <a:r>
              <a:rPr lang="en-IN" dirty="0" err="1" smtClean="0"/>
              <a:t>thallers</a:t>
            </a:r>
            <a:r>
              <a:rPr lang="en-IN" dirty="0" smtClean="0"/>
              <a:t> for 9months. </a:t>
            </a:r>
          </a:p>
          <a:p>
            <a:r>
              <a:rPr lang="en-IN" dirty="0" smtClean="0"/>
              <a:t>At Vienna he joined the famous hospital of ‘Brothers of Mercy’ which had better hospital facilities in which maternal and child health centre as well as asylum for insane are </a:t>
            </a:r>
            <a:r>
              <a:rPr lang="en-IN" dirty="0" err="1" smtClean="0"/>
              <a:t>affliated</a:t>
            </a:r>
            <a:r>
              <a:rPr lang="en-IN" dirty="0" smtClean="0"/>
              <a:t> to it. </a:t>
            </a:r>
          </a:p>
          <a:p>
            <a:r>
              <a:rPr lang="en-IN" dirty="0" smtClean="0"/>
              <a:t>There he became the </a:t>
            </a:r>
            <a:r>
              <a:rPr lang="en-IN" dirty="0" err="1" smtClean="0"/>
              <a:t>favorite</a:t>
            </a:r>
            <a:r>
              <a:rPr lang="en-IN" dirty="0" smtClean="0"/>
              <a:t> pupil of Dr. Von </a:t>
            </a:r>
            <a:r>
              <a:rPr lang="en-IN" dirty="0" err="1" smtClean="0"/>
              <a:t>Quarine</a:t>
            </a:r>
            <a:r>
              <a:rPr lang="en-IN" dirty="0" smtClean="0"/>
              <a:t>, a renowned physician of his time. </a:t>
            </a:r>
          </a:p>
          <a:p>
            <a:r>
              <a:rPr lang="en-IN" dirty="0" smtClean="0"/>
              <a:t>Dr. Von </a:t>
            </a:r>
            <a:r>
              <a:rPr lang="en-IN" dirty="0" err="1" smtClean="0"/>
              <a:t>Quarine</a:t>
            </a:r>
            <a:r>
              <a:rPr lang="en-IN" dirty="0" smtClean="0"/>
              <a:t> taught him without his usual fees and even allowed Hahnemann to accompany him to his private patients.</a:t>
            </a:r>
            <a:endParaRPr lang="en-IN"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230329"/>
          </a:xfrm>
        </p:spPr>
        <p:txBody>
          <a:bodyPr>
            <a:normAutofit fontScale="90000"/>
          </a:bodyPr>
          <a:lstStyle/>
          <a:p>
            <a:endParaRPr lang="en-US"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xmlns="" val="0"/>
              </a:ext>
            </a:extLst>
          </a:blip>
          <a:srcRect/>
          <a:stretch>
            <a:fillRect/>
          </a:stretch>
        </p:blipFill>
        <p:spPr bwMode="auto">
          <a:xfrm>
            <a:off x="251520" y="476672"/>
            <a:ext cx="8496943" cy="6264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917247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85728"/>
            <a:ext cx="7686700" cy="6188224"/>
          </a:xfrm>
        </p:spPr>
        <p:txBody>
          <a:bodyPr/>
          <a:lstStyle/>
          <a:p>
            <a:r>
              <a:rPr lang="en-IN" dirty="0" smtClean="0"/>
              <a:t>Dr. Von </a:t>
            </a:r>
            <a:r>
              <a:rPr lang="en-IN" dirty="0" err="1" smtClean="0"/>
              <a:t>Quarine</a:t>
            </a:r>
            <a:r>
              <a:rPr lang="en-IN" dirty="0" smtClean="0"/>
              <a:t> secured for him the post of family physician and librarian of Baron Von </a:t>
            </a:r>
            <a:r>
              <a:rPr lang="en-IN" dirty="0" err="1" smtClean="0"/>
              <a:t>Brukenthal</a:t>
            </a:r>
            <a:r>
              <a:rPr lang="en-IN" dirty="0" smtClean="0"/>
              <a:t> the Governor of Transylvania to bear his poor economical status. </a:t>
            </a:r>
          </a:p>
          <a:p>
            <a:r>
              <a:rPr lang="en-IN" dirty="0" smtClean="0"/>
              <a:t>So Hahnemann travelled from Vienna to </a:t>
            </a:r>
            <a:r>
              <a:rPr lang="en-IN" dirty="0" err="1" smtClean="0"/>
              <a:t>Hermannstedt</a:t>
            </a:r>
            <a:r>
              <a:rPr lang="en-IN" dirty="0" smtClean="0"/>
              <a:t>. Arrangements were made for </a:t>
            </a:r>
            <a:r>
              <a:rPr lang="en-IN" dirty="0" err="1" smtClean="0"/>
              <a:t>Hahnemann,s</a:t>
            </a:r>
            <a:r>
              <a:rPr lang="en-IN" dirty="0" smtClean="0"/>
              <a:t> accommodation at the                      free </a:t>
            </a:r>
            <a:r>
              <a:rPr lang="en-IN" dirty="0" err="1" smtClean="0"/>
              <a:t>maison’s</a:t>
            </a:r>
            <a:r>
              <a:rPr lang="en-IN" dirty="0" smtClean="0"/>
              <a:t> a lodge for dignitaries and distinguished personalities.</a:t>
            </a:r>
          </a:p>
          <a:p>
            <a:pPr>
              <a:buNone/>
            </a:pPr>
            <a:endParaRPr lang="en-IN"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u="sng" dirty="0" smtClean="0"/>
              <a:t>At </a:t>
            </a:r>
            <a:r>
              <a:rPr lang="en-IN" b="1" u="sng" dirty="0" err="1" smtClean="0"/>
              <a:t>Hermannstedt</a:t>
            </a:r>
            <a:r>
              <a:rPr lang="en-IN" dirty="0" smtClean="0"/>
              <a:t/>
            </a:r>
            <a:br>
              <a:rPr lang="en-IN" dirty="0" smtClean="0"/>
            </a:br>
            <a:endParaRPr lang="en-IN" dirty="0"/>
          </a:p>
        </p:txBody>
      </p:sp>
      <p:sp>
        <p:nvSpPr>
          <p:cNvPr id="3" name="Content Placeholder 2"/>
          <p:cNvSpPr>
            <a:spLocks noGrp="1"/>
          </p:cNvSpPr>
          <p:nvPr>
            <p:ph sz="quarter" idx="1"/>
          </p:nvPr>
        </p:nvSpPr>
        <p:spPr>
          <a:xfrm>
            <a:off x="428596" y="1142984"/>
            <a:ext cx="7467600" cy="4873752"/>
          </a:xfrm>
        </p:spPr>
        <p:txBody>
          <a:bodyPr/>
          <a:lstStyle/>
          <a:p>
            <a:r>
              <a:rPr lang="en-IN" dirty="0" smtClean="0"/>
              <a:t>He carefully </a:t>
            </a:r>
            <a:r>
              <a:rPr lang="en-IN" dirty="0" err="1" smtClean="0"/>
              <a:t>cataloged</a:t>
            </a:r>
            <a:r>
              <a:rPr lang="en-IN" dirty="0" smtClean="0"/>
              <a:t> Governor’s library and classified his extensive coin collection. </a:t>
            </a:r>
          </a:p>
          <a:p>
            <a:r>
              <a:rPr lang="en-IN" dirty="0" smtClean="0"/>
              <a:t>He attain extensive and divert knowledge of ancient literature and occult sciences </a:t>
            </a:r>
          </a:p>
          <a:p>
            <a:r>
              <a:rPr lang="en-IN" dirty="0" smtClean="0"/>
              <a:t>He devoted his leisure time reading philosophy and metaphysics and also practiced medicine in the evening. By the time Hahnemann was about to leave </a:t>
            </a:r>
            <a:r>
              <a:rPr lang="en-IN" dirty="0" err="1" smtClean="0"/>
              <a:t>Hermannstedt</a:t>
            </a:r>
            <a:r>
              <a:rPr lang="en-IN" dirty="0" smtClean="0"/>
              <a:t>, he was a master of Greek, Latin, Italian, </a:t>
            </a:r>
            <a:r>
              <a:rPr lang="en-IN" dirty="0" err="1" smtClean="0"/>
              <a:t>Hebru</a:t>
            </a:r>
            <a:r>
              <a:rPr lang="en-IN" dirty="0" smtClean="0"/>
              <a:t>, Arabic and Spanish. In order to complete his medical studies, he arrived at Erlangen.</a:t>
            </a:r>
          </a:p>
          <a:p>
            <a:endParaRPr lang="en-IN"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4" y="188640"/>
            <a:ext cx="8712968" cy="6552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12450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u="sng" dirty="0" smtClean="0"/>
              <a:t>At Erlangen</a:t>
            </a:r>
            <a:r>
              <a:rPr lang="en-IN" dirty="0" smtClean="0"/>
              <a:t/>
            </a:r>
            <a:br>
              <a:rPr lang="en-IN" dirty="0" smtClean="0"/>
            </a:br>
            <a:endParaRPr lang="en-IN" dirty="0"/>
          </a:p>
        </p:txBody>
      </p:sp>
      <p:sp>
        <p:nvSpPr>
          <p:cNvPr id="3" name="Content Placeholder 2"/>
          <p:cNvSpPr>
            <a:spLocks noGrp="1"/>
          </p:cNvSpPr>
          <p:nvPr>
            <p:ph sz="quarter" idx="1"/>
          </p:nvPr>
        </p:nvSpPr>
        <p:spPr/>
        <p:txBody>
          <a:bodyPr/>
          <a:lstStyle/>
          <a:p>
            <a:r>
              <a:rPr lang="en-IN" dirty="0" smtClean="0"/>
              <a:t>Hahnemann chose Erlangen University because the fee was cheaper when compared to Leipzig. </a:t>
            </a:r>
          </a:p>
          <a:p>
            <a:r>
              <a:rPr lang="en-IN" dirty="0" smtClean="0"/>
              <a:t>In 1779 at the age of 24yr, after much hardship and struggle, he got his degree of Doctor of Medicine from the </a:t>
            </a:r>
            <a:r>
              <a:rPr lang="en-IN" u="sng" dirty="0" smtClean="0"/>
              <a:t>University of Erlangen</a:t>
            </a:r>
            <a:r>
              <a:rPr lang="en-IN" dirty="0" smtClean="0"/>
              <a:t> on his thesis: </a:t>
            </a:r>
            <a:r>
              <a:rPr lang="en-IN" u="sng" dirty="0" smtClean="0"/>
              <a:t>“</a:t>
            </a:r>
            <a:r>
              <a:rPr lang="en-IN" u="sng" dirty="0" smtClean="0">
                <a:solidFill>
                  <a:schemeClr val="accent1">
                    <a:lumMod val="50000"/>
                  </a:schemeClr>
                </a:solidFill>
              </a:rPr>
              <a:t>A Consideration of </a:t>
            </a:r>
            <a:r>
              <a:rPr lang="en-IN" u="sng" dirty="0" err="1" smtClean="0">
                <a:solidFill>
                  <a:schemeClr val="accent1">
                    <a:lumMod val="50000"/>
                  </a:schemeClr>
                </a:solidFill>
              </a:rPr>
              <a:t>Etiology</a:t>
            </a:r>
            <a:r>
              <a:rPr lang="en-IN" u="sng" dirty="0" smtClean="0">
                <a:solidFill>
                  <a:schemeClr val="accent1">
                    <a:lumMod val="50000"/>
                  </a:schemeClr>
                </a:solidFill>
              </a:rPr>
              <a:t> and Therapeutics of Spasmodic Affection”.</a:t>
            </a:r>
            <a:endParaRPr lang="en-IN" dirty="0" smtClean="0">
              <a:solidFill>
                <a:schemeClr val="accent1">
                  <a:lumMod val="50000"/>
                </a:schemeClr>
              </a:solidFill>
            </a:endParaRPr>
          </a:p>
          <a:p>
            <a:endParaRPr lang="en-IN"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0"/>
            <a:ext cx="878497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89362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85936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28"/>
            <a:ext cx="7467600" cy="1439826"/>
          </a:xfrm>
        </p:spPr>
        <p:txBody>
          <a:bodyPr>
            <a:normAutofit fontScale="90000"/>
          </a:bodyPr>
          <a:lstStyle/>
          <a:p>
            <a:r>
              <a:rPr lang="en-IN" dirty="0" smtClean="0"/>
              <a:t>Medical Practice and Marriage (1779-1789)</a:t>
            </a:r>
            <a:br>
              <a:rPr lang="en-IN" dirty="0" smtClean="0"/>
            </a:br>
            <a:endParaRPr lang="en-IN" dirty="0"/>
          </a:p>
        </p:txBody>
      </p:sp>
      <p:sp>
        <p:nvSpPr>
          <p:cNvPr id="3" name="Content Placeholder 2"/>
          <p:cNvSpPr>
            <a:spLocks noGrp="1"/>
          </p:cNvSpPr>
          <p:nvPr>
            <p:ph sz="quarter" idx="1"/>
          </p:nvPr>
        </p:nvSpPr>
        <p:spPr/>
        <p:txBody>
          <a:bodyPr/>
          <a:lstStyle/>
          <a:p>
            <a:r>
              <a:rPr lang="en-IN" dirty="0" smtClean="0"/>
              <a:t>After he took his medical degree in 1779, he started his medical practice in Copper mining town of </a:t>
            </a:r>
            <a:r>
              <a:rPr lang="en-IN" dirty="0" err="1" smtClean="0"/>
              <a:t>Hettstadt</a:t>
            </a:r>
            <a:r>
              <a:rPr lang="en-IN" dirty="0" smtClean="0"/>
              <a:t>. </a:t>
            </a:r>
          </a:p>
          <a:p>
            <a:r>
              <a:rPr lang="en-IN" dirty="0" smtClean="0"/>
              <a:t>Here he started publishing his writings in Krebs’s medical observation. </a:t>
            </a:r>
          </a:p>
          <a:p>
            <a:r>
              <a:rPr lang="en-IN" dirty="0" smtClean="0"/>
              <a:t>Through his original works and translations his name became known to the medical world. </a:t>
            </a:r>
          </a:p>
          <a:p>
            <a:r>
              <a:rPr lang="en-IN" dirty="0" smtClean="0"/>
              <a:t>After 9 months of stay in </a:t>
            </a:r>
            <a:r>
              <a:rPr lang="en-IN" dirty="0" err="1" smtClean="0"/>
              <a:t>Hettstadt</a:t>
            </a:r>
            <a:r>
              <a:rPr lang="en-IN" dirty="0" smtClean="0"/>
              <a:t> he left for Dessau which is just 50km away in 1781.</a:t>
            </a:r>
          </a:p>
          <a:p>
            <a:endParaRPr lang="en-IN"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u="sng" dirty="0" smtClean="0"/>
              <a:t>At Dessau</a:t>
            </a:r>
            <a:r>
              <a:rPr lang="en-IN" dirty="0" smtClean="0"/>
              <a:t/>
            </a:r>
            <a:br>
              <a:rPr lang="en-IN" dirty="0" smtClean="0"/>
            </a:br>
            <a:endParaRPr lang="en-IN" dirty="0"/>
          </a:p>
        </p:txBody>
      </p:sp>
      <p:sp>
        <p:nvSpPr>
          <p:cNvPr id="3" name="Content Placeholder 2"/>
          <p:cNvSpPr>
            <a:spLocks noGrp="1"/>
          </p:cNvSpPr>
          <p:nvPr>
            <p:ph sz="quarter" idx="1"/>
          </p:nvPr>
        </p:nvSpPr>
        <p:spPr>
          <a:xfrm>
            <a:off x="428596" y="1357298"/>
            <a:ext cx="7467600" cy="4873752"/>
          </a:xfrm>
        </p:spPr>
        <p:txBody>
          <a:bodyPr>
            <a:normAutofit lnSpcReduction="10000"/>
          </a:bodyPr>
          <a:lstStyle/>
          <a:p>
            <a:r>
              <a:rPr lang="en-IN" dirty="0" smtClean="0"/>
              <a:t>Here he turned his attention to chemistry. His Interest in chemistry brought him in contact with an apothecary i.e. Herr </a:t>
            </a:r>
            <a:r>
              <a:rPr lang="en-IN" dirty="0" err="1" smtClean="0"/>
              <a:t>Haesler</a:t>
            </a:r>
            <a:r>
              <a:rPr lang="en-IN" dirty="0" smtClean="0"/>
              <a:t>. </a:t>
            </a:r>
          </a:p>
          <a:p>
            <a:r>
              <a:rPr lang="en-IN" dirty="0" smtClean="0"/>
              <a:t>There he conducted many new experiments. </a:t>
            </a:r>
          </a:p>
          <a:p>
            <a:r>
              <a:rPr lang="en-IN" dirty="0" smtClean="0"/>
              <a:t>During the later months of 1781, he was appointed as Medical Officer of health of </a:t>
            </a:r>
            <a:r>
              <a:rPr lang="en-IN" dirty="0" err="1" smtClean="0"/>
              <a:t>Gommern</a:t>
            </a:r>
            <a:r>
              <a:rPr lang="en-IN" dirty="0" smtClean="0"/>
              <a:t>. </a:t>
            </a:r>
          </a:p>
          <a:p>
            <a:r>
              <a:rPr lang="en-IN" dirty="0" smtClean="0"/>
              <a:t>During this period fell in love with the step daughter of Herr </a:t>
            </a:r>
            <a:r>
              <a:rPr lang="en-IN" dirty="0" err="1" smtClean="0"/>
              <a:t>Haesler</a:t>
            </a:r>
            <a:r>
              <a:rPr lang="en-IN" dirty="0" smtClean="0"/>
              <a:t>, Johanna </a:t>
            </a:r>
            <a:r>
              <a:rPr lang="en-IN" dirty="0" err="1" smtClean="0"/>
              <a:t>Leopoldine</a:t>
            </a:r>
            <a:r>
              <a:rPr lang="en-IN" dirty="0" smtClean="0"/>
              <a:t> Henrietta </a:t>
            </a:r>
            <a:r>
              <a:rPr lang="en-IN" dirty="0" err="1" smtClean="0"/>
              <a:t>Kuchlerin</a:t>
            </a:r>
            <a:r>
              <a:rPr lang="en-IN" dirty="0" smtClean="0"/>
              <a:t>.</a:t>
            </a:r>
          </a:p>
          <a:p>
            <a:r>
              <a:rPr lang="en-IN" dirty="0" smtClean="0"/>
              <a:t> Hahnemann settled at </a:t>
            </a:r>
            <a:r>
              <a:rPr lang="en-IN" dirty="0" err="1" smtClean="0"/>
              <a:t>Gommern</a:t>
            </a:r>
            <a:r>
              <a:rPr lang="en-IN" dirty="0" smtClean="0"/>
              <a:t> and started his medical practice. He  also resumed his literary works. </a:t>
            </a:r>
            <a:endParaRPr lang="en-IN"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500042"/>
            <a:ext cx="8186766" cy="5973910"/>
          </a:xfrm>
        </p:spPr>
        <p:txBody>
          <a:bodyPr>
            <a:normAutofit fontScale="92500" lnSpcReduction="10000"/>
          </a:bodyPr>
          <a:lstStyle/>
          <a:p>
            <a:r>
              <a:rPr lang="en-IN" dirty="0" smtClean="0"/>
              <a:t>He was attracted to the words of </a:t>
            </a:r>
            <a:r>
              <a:rPr lang="en-IN" dirty="0" err="1" smtClean="0"/>
              <a:t>Demachy</a:t>
            </a:r>
            <a:r>
              <a:rPr lang="en-IN" dirty="0" smtClean="0"/>
              <a:t> and translated his works to German. He still continued his study on chemistry. </a:t>
            </a:r>
          </a:p>
          <a:p>
            <a:r>
              <a:rPr lang="en-IN" dirty="0" smtClean="0"/>
              <a:t>The book was ‘</a:t>
            </a:r>
            <a:r>
              <a:rPr lang="en-IN" dirty="0" err="1" smtClean="0"/>
              <a:t>Demachy’s</a:t>
            </a:r>
            <a:r>
              <a:rPr lang="en-IN" dirty="0" smtClean="0"/>
              <a:t> art of manufacture in chemical products’. He also published a book, his first medical work, </a:t>
            </a:r>
            <a:r>
              <a:rPr lang="en-IN" dirty="0" err="1" smtClean="0"/>
              <a:t>i.e.</a:t>
            </a:r>
            <a:r>
              <a:rPr lang="en-IN" u="sng" dirty="0" err="1" smtClean="0"/>
              <a:t>‘Directions</a:t>
            </a:r>
            <a:r>
              <a:rPr lang="en-IN" u="sng" dirty="0" smtClean="0"/>
              <a:t> for Curing old Sores and Indolent ulcers</a:t>
            </a:r>
            <a:r>
              <a:rPr lang="en-IN" dirty="0" smtClean="0"/>
              <a:t>’ in 1784. </a:t>
            </a:r>
          </a:p>
          <a:p>
            <a:r>
              <a:rPr lang="en-IN" dirty="0" smtClean="0"/>
              <a:t>In this work he lamented about the absence of any principle for dissolving the curative powers of medicine i.e. want of any principle for the administration of drug in diseases. </a:t>
            </a:r>
          </a:p>
          <a:p>
            <a:r>
              <a:rPr lang="en-IN" dirty="0" smtClean="0"/>
              <a:t>By this time in 1783, Hahnemann first daughter Henrietta was </a:t>
            </a:r>
            <a:r>
              <a:rPr lang="en-IN" dirty="0" err="1" smtClean="0"/>
              <a:t>borned</a:t>
            </a:r>
            <a:r>
              <a:rPr lang="en-IN" dirty="0" smtClean="0"/>
              <a:t>. </a:t>
            </a:r>
          </a:p>
          <a:p>
            <a:r>
              <a:rPr lang="en-IN" dirty="0" smtClean="0"/>
              <a:t>Hahnemann enjoyed a happy peaceful home life. Though he started practicing as a physician, the uncertainties and confusions regarding the action of medicine disappointed him</a:t>
            </a:r>
            <a:endParaRPr lang="en-IN"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r>
              <a:rPr lang="en-IN" dirty="0" smtClean="0"/>
              <a:t>He gradually became dissatisfied with the system of treating. </a:t>
            </a:r>
          </a:p>
          <a:p>
            <a:r>
              <a:rPr lang="en-IN" dirty="0" smtClean="0"/>
              <a:t>He could not treat unknown morbid condition of his suffering brothers by unknown remedies applied vigorously and massively which in turn create new maladies. </a:t>
            </a:r>
          </a:p>
          <a:p>
            <a:r>
              <a:rPr lang="en-IN" dirty="0" smtClean="0"/>
              <a:t>From </a:t>
            </a:r>
            <a:r>
              <a:rPr lang="en-IN" dirty="0" err="1" smtClean="0"/>
              <a:t>Gommern</a:t>
            </a:r>
            <a:r>
              <a:rPr lang="en-IN" dirty="0" smtClean="0"/>
              <a:t> he left for Dresden in 1784.</a:t>
            </a:r>
          </a:p>
          <a:p>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BIRTH OF HAHNEMANN</a:t>
            </a:r>
            <a:endParaRPr lang="en-IN" dirty="0"/>
          </a:p>
        </p:txBody>
      </p:sp>
      <p:sp>
        <p:nvSpPr>
          <p:cNvPr id="3" name="Content Placeholder 2"/>
          <p:cNvSpPr>
            <a:spLocks noGrp="1"/>
          </p:cNvSpPr>
          <p:nvPr>
            <p:ph sz="quarter" idx="1"/>
          </p:nvPr>
        </p:nvSpPr>
        <p:spPr/>
        <p:txBody>
          <a:bodyPr/>
          <a:lstStyle/>
          <a:p>
            <a:pPr>
              <a:buNone/>
            </a:pPr>
            <a:r>
              <a:rPr lang="en-US" dirty="0" smtClean="0"/>
              <a:t>			Meissen in Germany </a:t>
            </a:r>
          </a:p>
          <a:p>
            <a:r>
              <a:rPr lang="en-US" dirty="0" smtClean="0"/>
              <a:t>– famous city of Porcelain Industry with gigantic chimneys which almost touch the sky, uninterrupted stream of workers &amp; job seekers kept Meissen alive.</a:t>
            </a:r>
          </a:p>
          <a:p>
            <a:r>
              <a:rPr lang="en-US" dirty="0" smtClean="0"/>
              <a:t>Many painters and experts in chemistry lived there</a:t>
            </a:r>
          </a:p>
          <a:p>
            <a:r>
              <a:rPr lang="en-US" dirty="0" smtClean="0"/>
              <a:t>Beyond this, rivers Elbe and </a:t>
            </a:r>
            <a:r>
              <a:rPr lang="en-US" dirty="0" err="1" smtClean="0"/>
              <a:t>Meissa</a:t>
            </a:r>
            <a:r>
              <a:rPr lang="en-US" dirty="0" smtClean="0"/>
              <a:t> join together to present the people glorious dusks. </a:t>
            </a:r>
          </a:p>
          <a:p>
            <a:r>
              <a:rPr lang="en-US" dirty="0" smtClean="0"/>
              <a:t>With a chill breeze went around Meissen</a:t>
            </a:r>
          </a:p>
          <a:p>
            <a:pPr>
              <a:buNone/>
            </a:pPr>
            <a:r>
              <a:rPr lang="en-US" dirty="0" smtClean="0"/>
              <a:t> IT was here………….</a:t>
            </a:r>
            <a:endParaRPr lang="en-IN"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68257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u="sng" dirty="0" smtClean="0"/>
              <a:t>At Dresden (1784-1789)</a:t>
            </a:r>
            <a:r>
              <a:rPr lang="en-IN" dirty="0" smtClean="0"/>
              <a:t/>
            </a:r>
            <a:br>
              <a:rPr lang="en-IN" dirty="0" smtClean="0"/>
            </a:br>
            <a:endParaRPr lang="en-IN" dirty="0"/>
          </a:p>
        </p:txBody>
      </p:sp>
      <p:sp>
        <p:nvSpPr>
          <p:cNvPr id="3" name="Content Placeholder 2"/>
          <p:cNvSpPr>
            <a:spLocks noGrp="1"/>
          </p:cNvSpPr>
          <p:nvPr>
            <p:ph sz="quarter" idx="1"/>
          </p:nvPr>
        </p:nvSpPr>
        <p:spPr>
          <a:xfrm>
            <a:off x="428596" y="1214422"/>
            <a:ext cx="8001056" cy="4945190"/>
          </a:xfrm>
        </p:spPr>
        <p:txBody>
          <a:bodyPr>
            <a:normAutofit lnSpcReduction="10000"/>
          </a:bodyPr>
          <a:lstStyle/>
          <a:p>
            <a:r>
              <a:rPr lang="en-IN" dirty="0" smtClean="0"/>
              <a:t>Hahnemann changes the residence from sleepy town of </a:t>
            </a:r>
            <a:r>
              <a:rPr lang="en-IN" dirty="0" err="1" smtClean="0"/>
              <a:t>Gommern</a:t>
            </a:r>
            <a:r>
              <a:rPr lang="en-IN" dirty="0" smtClean="0"/>
              <a:t> to Dresden, the centre of arts and science, literary works. </a:t>
            </a:r>
          </a:p>
          <a:p>
            <a:r>
              <a:rPr lang="en-IN" dirty="0" smtClean="0"/>
              <a:t>During that period he didn’t practiced the medicine. </a:t>
            </a:r>
          </a:p>
          <a:p>
            <a:r>
              <a:rPr lang="en-IN" dirty="0" smtClean="0"/>
              <a:t>Dr. Wagner, the medical officer of health offered him the opportunity of professional activities of Forensic Medicine. </a:t>
            </a:r>
          </a:p>
          <a:p>
            <a:r>
              <a:rPr lang="en-IN" dirty="0" smtClean="0"/>
              <a:t>During the years of 1787-1790, Hahnemann published more than 2200 printed pages including translations, original works and essays. This includes German translation of the English story ‘History of the lives of Abelard and Heloise’ of Sir Joseph Barrington</a:t>
            </a:r>
            <a:endParaRPr lang="en-IN"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a:xfrm>
            <a:off x="571472" y="928670"/>
            <a:ext cx="7467600" cy="4873752"/>
          </a:xfrm>
        </p:spPr>
        <p:txBody>
          <a:bodyPr/>
          <a:lstStyle/>
          <a:p>
            <a:r>
              <a:rPr lang="en-IN" dirty="0" smtClean="0"/>
              <a:t>In 1786, Hahnemann published his 1</a:t>
            </a:r>
            <a:r>
              <a:rPr lang="en-IN" baseline="30000" dirty="0" smtClean="0"/>
              <a:t>st</a:t>
            </a:r>
            <a:r>
              <a:rPr lang="en-IN" dirty="0" smtClean="0"/>
              <a:t> much applying and celebrated chemical- forensic work, ‘On Poisoning by Arsenic’. Hahnemann was a master of practical chemistry and this displayed Hahnemann’s immense knowledge. To this day, it is considered important translations from French to German are:</a:t>
            </a:r>
          </a:p>
          <a:p>
            <a:pPr lvl="0"/>
            <a:r>
              <a:rPr lang="en-IN" dirty="0" err="1" smtClean="0"/>
              <a:t>Demachy’s</a:t>
            </a:r>
            <a:r>
              <a:rPr lang="en-IN" dirty="0" smtClean="0"/>
              <a:t> art of manufacturing vinegar (1787)</a:t>
            </a:r>
          </a:p>
          <a:p>
            <a:pPr lvl="0"/>
            <a:r>
              <a:rPr lang="en-IN" dirty="0" smtClean="0"/>
              <a:t>Detection of purity and adulteration of drug (1787) in this he added some of his experiments in chemistry.</a:t>
            </a:r>
          </a:p>
          <a:p>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u="sng" dirty="0" smtClean="0"/>
              <a:t>Other Chemical works during that period are</a:t>
            </a:r>
            <a:endParaRPr lang="en-IN" dirty="0"/>
          </a:p>
        </p:txBody>
      </p:sp>
      <p:sp>
        <p:nvSpPr>
          <p:cNvPr id="3" name="Content Placeholder 2"/>
          <p:cNvSpPr>
            <a:spLocks noGrp="1"/>
          </p:cNvSpPr>
          <p:nvPr>
            <p:ph sz="quarter" idx="1"/>
          </p:nvPr>
        </p:nvSpPr>
        <p:spPr>
          <a:xfrm>
            <a:off x="428596" y="1571612"/>
            <a:ext cx="7467600" cy="4616588"/>
          </a:xfrm>
        </p:spPr>
        <p:txBody>
          <a:bodyPr/>
          <a:lstStyle/>
          <a:p>
            <a:r>
              <a:rPr lang="en-IN" dirty="0" smtClean="0"/>
              <a:t>On the difficulties of preparing soda from potash and kitchen salt (1787)</a:t>
            </a:r>
          </a:p>
          <a:p>
            <a:pPr lvl="0"/>
            <a:r>
              <a:rPr lang="en-IN" dirty="0" smtClean="0"/>
              <a:t>On the test for iron and lead in wine (1788)</a:t>
            </a:r>
          </a:p>
          <a:p>
            <a:pPr lvl="0"/>
            <a:r>
              <a:rPr lang="en-IN" dirty="0" smtClean="0"/>
              <a:t>On the bile and gall stones (1788)</a:t>
            </a:r>
          </a:p>
          <a:p>
            <a:pPr lvl="0"/>
            <a:r>
              <a:rPr lang="en-IN" dirty="0" smtClean="0"/>
              <a:t>Discovery of new constituent in </a:t>
            </a:r>
            <a:r>
              <a:rPr lang="en-IN" dirty="0" err="1" smtClean="0"/>
              <a:t>Plumbago</a:t>
            </a:r>
            <a:r>
              <a:rPr lang="en-IN" dirty="0" smtClean="0"/>
              <a:t> (1789)</a:t>
            </a:r>
          </a:p>
          <a:p>
            <a:pPr lvl="0"/>
            <a:r>
              <a:rPr lang="en-IN" dirty="0" smtClean="0"/>
              <a:t>Articles to prohibit the use of arsenic as it had many disastrous side effects. </a:t>
            </a:r>
          </a:p>
          <a:p>
            <a:r>
              <a:rPr lang="en-IN" dirty="0" smtClean="0"/>
              <a:t>In this year </a:t>
            </a:r>
            <a:r>
              <a:rPr lang="en-IN" dirty="0" err="1" smtClean="0"/>
              <a:t>hahnemann’s</a:t>
            </a:r>
            <a:r>
              <a:rPr lang="en-IN" dirty="0" smtClean="0"/>
              <a:t> mother passed away..</a:t>
            </a:r>
          </a:p>
          <a:p>
            <a:pPr>
              <a:buNone/>
            </a:pPr>
            <a:endParaRPr lang="en-IN"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u="sng" dirty="0" smtClean="0"/>
              <a:t>Important Medical Work</a:t>
            </a:r>
            <a:r>
              <a:rPr lang="en-IN" dirty="0" smtClean="0"/>
              <a:t/>
            </a:r>
            <a:br>
              <a:rPr lang="en-IN" dirty="0" smtClean="0"/>
            </a:br>
            <a:endParaRPr lang="en-IN" dirty="0"/>
          </a:p>
        </p:txBody>
      </p:sp>
      <p:sp>
        <p:nvSpPr>
          <p:cNvPr id="3" name="Content Placeholder 2"/>
          <p:cNvSpPr>
            <a:spLocks noGrp="1"/>
          </p:cNvSpPr>
          <p:nvPr>
            <p:ph sz="quarter" idx="1"/>
          </p:nvPr>
        </p:nvSpPr>
        <p:spPr/>
        <p:txBody>
          <a:bodyPr/>
          <a:lstStyle/>
          <a:p>
            <a:pPr lvl="0"/>
            <a:r>
              <a:rPr lang="en-IN" dirty="0" smtClean="0"/>
              <a:t>Instructions for surgeon respective of general disease together with a new mercurial preparation (1789) by Samuel Hahnemann</a:t>
            </a:r>
          </a:p>
          <a:p>
            <a:r>
              <a:rPr lang="en-IN" dirty="0" smtClean="0"/>
              <a:t>Hahnemann’s discovery of new mercurial preparation is known as Hahnemann’s </a:t>
            </a:r>
            <a:r>
              <a:rPr lang="en-IN" dirty="0" err="1" smtClean="0"/>
              <a:t>Mercurius</a:t>
            </a:r>
            <a:r>
              <a:rPr lang="en-IN" dirty="0" smtClean="0"/>
              <a:t> </a:t>
            </a:r>
            <a:r>
              <a:rPr lang="en-IN" dirty="0" err="1" smtClean="0"/>
              <a:t>solubilities</a:t>
            </a:r>
            <a:r>
              <a:rPr lang="en-IN" dirty="0" smtClean="0"/>
              <a:t> and this name still present in German </a:t>
            </a:r>
            <a:r>
              <a:rPr lang="en-IN" dirty="0" err="1" smtClean="0"/>
              <a:t>Pharmacopoea</a:t>
            </a:r>
            <a:endParaRPr lang="en-IN"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u="sng" dirty="0" smtClean="0"/>
              <a:t>Events that lead to the discovery of Homoeopathy (1790-1809)</a:t>
            </a:r>
            <a:r>
              <a:rPr lang="en-IN" dirty="0" smtClean="0"/>
              <a:t/>
            </a:r>
            <a:br>
              <a:rPr lang="en-IN" dirty="0" smtClean="0"/>
            </a:br>
            <a:endParaRPr lang="en-IN" dirty="0"/>
          </a:p>
        </p:txBody>
      </p:sp>
      <p:sp>
        <p:nvSpPr>
          <p:cNvPr id="3" name="Content Placeholder 2"/>
          <p:cNvSpPr>
            <a:spLocks noGrp="1"/>
          </p:cNvSpPr>
          <p:nvPr>
            <p:ph sz="quarter" idx="1"/>
          </p:nvPr>
        </p:nvSpPr>
        <p:spPr/>
        <p:txBody>
          <a:bodyPr>
            <a:normAutofit fontScale="92500" lnSpcReduction="10000"/>
          </a:bodyPr>
          <a:lstStyle/>
          <a:p>
            <a:r>
              <a:rPr lang="en-IN" dirty="0" smtClean="0"/>
              <a:t>As a medical practiser, Hahnemann was not satisfied with the system of medicine, so he learn more towards the literary works for the support of the family. </a:t>
            </a:r>
          </a:p>
          <a:p>
            <a:r>
              <a:rPr lang="en-IN" dirty="0" smtClean="0"/>
              <a:t>In 1790 Hahnemann started the translation of William Cullen’s ‘A treatise of </a:t>
            </a:r>
            <a:r>
              <a:rPr lang="en-IN" dirty="0" err="1" smtClean="0"/>
              <a:t>Materia</a:t>
            </a:r>
            <a:r>
              <a:rPr lang="en-IN" dirty="0" smtClean="0"/>
              <a:t> </a:t>
            </a:r>
            <a:r>
              <a:rPr lang="en-IN" dirty="0" err="1" smtClean="0"/>
              <a:t>Medica</a:t>
            </a:r>
            <a:r>
              <a:rPr lang="en-IN" dirty="0" smtClean="0"/>
              <a:t>’ from English to German. What happened to Newton by falling of an apple in his head, happen to Hahnemann while translating Cullen’s </a:t>
            </a:r>
            <a:r>
              <a:rPr lang="en-IN" dirty="0" err="1" smtClean="0"/>
              <a:t>Materia</a:t>
            </a:r>
            <a:r>
              <a:rPr lang="en-IN" dirty="0" smtClean="0"/>
              <a:t> </a:t>
            </a:r>
            <a:r>
              <a:rPr lang="en-IN" dirty="0" err="1" smtClean="0"/>
              <a:t>Medica</a:t>
            </a:r>
            <a:r>
              <a:rPr lang="en-IN" dirty="0" smtClean="0"/>
              <a:t>. </a:t>
            </a:r>
          </a:p>
          <a:p>
            <a:r>
              <a:rPr lang="en-IN" dirty="0" smtClean="0"/>
              <a:t>As Hahnemann’s mind was always on the look out for some guiding principle in the selection of medicine for disease, he was struck with the unsatisfactory explanation of Cullen regarding the anti pyretic power of Cinchona</a:t>
            </a:r>
            <a:endParaRPr lang="en-IN"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741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624011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a:xfrm>
            <a:off x="457200" y="214290"/>
            <a:ext cx="8115328" cy="6259662"/>
          </a:xfrm>
        </p:spPr>
        <p:txBody>
          <a:bodyPr>
            <a:normAutofit fontScale="92500" lnSpcReduction="10000"/>
          </a:bodyPr>
          <a:lstStyle/>
          <a:p>
            <a:r>
              <a:rPr lang="en-IN" dirty="0" smtClean="0"/>
              <a:t>Cullen remarked that the bitterness of cinchona was responsible for curing the intermittent fever.</a:t>
            </a:r>
          </a:p>
          <a:p>
            <a:r>
              <a:rPr lang="en-IN" dirty="0" smtClean="0"/>
              <a:t> The scientific mind of Hahnemann refused to accept this because there were plenty of other bitter drugs which do not possess the ague curative power. </a:t>
            </a:r>
          </a:p>
          <a:p>
            <a:r>
              <a:rPr lang="en-IN" dirty="0" smtClean="0"/>
              <a:t>So in order to find out the effects of cinchona, Hahnemann decided to experiment it on himself. He took 4 drachms of cinchona juice twice a day and was taken down with symptoms similar to that of malaria </a:t>
            </a:r>
          </a:p>
          <a:p>
            <a:r>
              <a:rPr lang="en-IN" dirty="0" smtClean="0"/>
              <a:t>Hahnemann experienced all the ordinary symptoms of intermittent fever including chill stage, heat stage and sweat stage and the paroxysm lasted 2-3 hrs each time he take it. </a:t>
            </a:r>
          </a:p>
          <a:p>
            <a:r>
              <a:rPr lang="en-IN" dirty="0" smtClean="0"/>
              <a:t>When he stops taking cinchona juice, the symptoms disappeared and he became healthy again. </a:t>
            </a:r>
          </a:p>
          <a:p>
            <a:r>
              <a:rPr lang="en-IN" dirty="0" smtClean="0"/>
              <a:t>Thus he get the idea that drugs can cure those symptoms in a sick person, which they are capable of producing in a healthy individual.</a:t>
            </a:r>
            <a:endParaRPr lang="en-IN"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57166"/>
            <a:ext cx="7467600" cy="6116786"/>
          </a:xfrm>
        </p:spPr>
        <p:txBody>
          <a:bodyPr>
            <a:normAutofit fontScale="92500" lnSpcReduction="10000"/>
          </a:bodyPr>
          <a:lstStyle/>
          <a:p>
            <a:r>
              <a:rPr lang="en-IN" dirty="0" smtClean="0"/>
              <a:t>For a few yrs, Hahnemann experimented with few more drops on himself and his family members. </a:t>
            </a:r>
          </a:p>
          <a:p>
            <a:r>
              <a:rPr lang="en-IN" dirty="0" smtClean="0"/>
              <a:t>He became convince that drugs were capable of producing artificial disease symptoms in a healthy individual similar to that of a natural disease to which they are supposed to be specific i.e. the disease producing power of a drug in the disease curing power. </a:t>
            </a:r>
          </a:p>
          <a:p>
            <a:r>
              <a:rPr lang="en-IN" dirty="0" smtClean="0"/>
              <a:t>Hahnemann already know about the nature’s way of curing disease i.e. curing a chronic disease by super adding another which is very stronger and similar to the former in its manifestation i.e. the natures law of cure- ‘SIMILIA SIMILIBUS CURANTUR’ (like cured by likes) </a:t>
            </a:r>
          </a:p>
          <a:p>
            <a:r>
              <a:rPr lang="en-IN" dirty="0" smtClean="0"/>
              <a:t>i.e. let a disease be cured by a medicine which has the power to produce a similar artificial disease in a healthy individual. This is the axiom on which Homoeopathy is placed.</a:t>
            </a:r>
            <a:endParaRPr lang="en-IN"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28604"/>
            <a:ext cx="8258204" cy="6045348"/>
          </a:xfrm>
        </p:spPr>
        <p:txBody>
          <a:bodyPr>
            <a:normAutofit lnSpcReduction="10000"/>
          </a:bodyPr>
          <a:lstStyle/>
          <a:p>
            <a:r>
              <a:rPr lang="en-IN" dirty="0" smtClean="0"/>
              <a:t>In the year of 1790, Hahnemann moves to Leipzig to be nearer the fountain of science.  </a:t>
            </a:r>
          </a:p>
          <a:p>
            <a:r>
              <a:rPr lang="en-IN" dirty="0" smtClean="0"/>
              <a:t>He gave up his medical practice and has to support his family entirely with his literary works. </a:t>
            </a:r>
          </a:p>
          <a:p>
            <a:r>
              <a:rPr lang="en-IN" dirty="0" smtClean="0"/>
              <a:t>During this period Hahnemann’ economical condition was poor. Hahnemann had a poor family and had nothing to depend on except the literary works on translations and chemical discovery. </a:t>
            </a:r>
          </a:p>
          <a:p>
            <a:r>
              <a:rPr lang="en-IN" dirty="0" smtClean="0"/>
              <a:t>The quantity of bread he was able to earn by his writings was so small for his large family. He lived in this family in a single room separated by a curtain. After toiling for the whole day he translates his work on the press. Hahnemann assisted his wife to wash the clothes in night. </a:t>
            </a:r>
          </a:p>
          <a:p>
            <a:r>
              <a:rPr lang="en-IN" dirty="0" smtClean="0"/>
              <a:t>In his autobiography Hahnemann wrote “4 daughters and one son together with my wife constitute the spice of my life”.</a:t>
            </a:r>
          </a:p>
          <a:p>
            <a:endParaRPr lang="en-IN"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IN"/>
          </a:p>
        </p:txBody>
      </p:sp>
      <p:pic>
        <p:nvPicPr>
          <p:cNvPr id="4" name="Content Placeholder 3" descr="hahnemann%20stained%20glass%20image%20small.jpg"/>
          <p:cNvPicPr>
            <a:picLocks noGrp="1" noChangeAspect="1"/>
          </p:cNvPicPr>
          <p:nvPr>
            <p:ph sz="quarter" idx="1"/>
          </p:nvPr>
        </p:nvPicPr>
        <p:blipFill>
          <a:blip r:embed="rId2" cstate="print"/>
          <a:stretch>
            <a:fillRect/>
          </a:stretch>
        </p:blipFill>
        <p:spPr>
          <a:xfrm>
            <a:off x="500034" y="1000108"/>
            <a:ext cx="3426984" cy="4572000"/>
          </a:xfrm>
        </p:spPr>
      </p:pic>
      <p:sp>
        <p:nvSpPr>
          <p:cNvPr id="6" name="Content Placeholder 5"/>
          <p:cNvSpPr>
            <a:spLocks noGrp="1"/>
          </p:cNvSpPr>
          <p:nvPr>
            <p:ph sz="quarter" idx="2"/>
          </p:nvPr>
        </p:nvSpPr>
        <p:spPr>
          <a:xfrm>
            <a:off x="4286248" y="928670"/>
            <a:ext cx="3657600" cy="4572000"/>
          </a:xfrm>
        </p:spPr>
        <p:txBody>
          <a:bodyPr/>
          <a:lstStyle/>
          <a:p>
            <a:pPr>
              <a:lnSpc>
                <a:spcPct val="150000"/>
              </a:lnSpc>
            </a:pPr>
            <a:r>
              <a:rPr lang="en-US" dirty="0" smtClean="0"/>
              <a:t>Father of homoeopathy- </a:t>
            </a:r>
            <a:r>
              <a:rPr lang="en-US" dirty="0" smtClean="0">
                <a:solidFill>
                  <a:schemeClr val="accent3">
                    <a:lumMod val="60000"/>
                    <a:lumOff val="40000"/>
                  </a:schemeClr>
                </a:solidFill>
              </a:rPr>
              <a:t>CHRISTIAN FRIEDRICH SAMUEL HAHNEMANN </a:t>
            </a:r>
            <a:r>
              <a:rPr lang="en-US" dirty="0" smtClean="0"/>
              <a:t>was born..</a:t>
            </a:r>
            <a:endParaRPr lang="en-IN" dirty="0" smtClean="0"/>
          </a:p>
          <a:p>
            <a:endParaRPr lang="en-IN"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r>
              <a:rPr lang="en-IN" dirty="0" smtClean="0"/>
              <a:t>In 1791 Hahnemann moved out of Leipzig.</a:t>
            </a:r>
          </a:p>
          <a:p>
            <a:r>
              <a:rPr lang="en-IN" dirty="0" smtClean="0"/>
              <a:t> In 1792, Hahnemann was appointed as the manager of a mental asylum at </a:t>
            </a:r>
            <a:r>
              <a:rPr lang="en-IN" dirty="0" err="1" smtClean="0"/>
              <a:t>Georgenthel</a:t>
            </a:r>
            <a:r>
              <a:rPr lang="en-IN" dirty="0" smtClean="0"/>
              <a:t> as he was famous for advocating humane treatment for mental patient.</a:t>
            </a:r>
          </a:p>
          <a:p>
            <a:r>
              <a:rPr lang="en-IN" dirty="0" smtClean="0"/>
              <a:t> The 1</a:t>
            </a:r>
            <a:r>
              <a:rPr lang="en-IN" baseline="30000" dirty="0" smtClean="0"/>
              <a:t>st</a:t>
            </a:r>
            <a:r>
              <a:rPr lang="en-IN" dirty="0" smtClean="0"/>
              <a:t> patient was </a:t>
            </a:r>
            <a:r>
              <a:rPr lang="en-IN" dirty="0" err="1" smtClean="0"/>
              <a:t>Klokenberg</a:t>
            </a:r>
            <a:r>
              <a:rPr lang="en-IN" dirty="0" smtClean="0"/>
              <a:t> the Hanoverian minister of police. </a:t>
            </a:r>
          </a:p>
          <a:p>
            <a:r>
              <a:rPr lang="en-IN" dirty="0" err="1" smtClean="0"/>
              <a:t>Klokenberg</a:t>
            </a:r>
            <a:r>
              <a:rPr lang="en-IN" dirty="0" smtClean="0"/>
              <a:t> became the subject of drama by a German dramatist. In the drama he was acted as a subject of fraud and this caused him to develop great eccentricities. </a:t>
            </a:r>
            <a:endParaRPr lang="en-IN"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r>
              <a:rPr lang="en-IN" dirty="0" smtClean="0"/>
              <a:t>He had already been treated in the usually barbaric manner of the period in an asylum with no benefit. </a:t>
            </a:r>
          </a:p>
          <a:p>
            <a:r>
              <a:rPr lang="en-IN" dirty="0" smtClean="0"/>
              <a:t>Hahnemann treated this dangerous lunatic on a non-restrained plan without the use of chains or corporeal punishment which was in universal use at that time. </a:t>
            </a:r>
          </a:p>
          <a:p>
            <a:r>
              <a:rPr lang="en-IN" dirty="0" smtClean="0"/>
              <a:t>Hahnemann carefully watched the patient for 2weeks without giving any medicine. </a:t>
            </a:r>
          </a:p>
          <a:p>
            <a:endParaRPr lang="en-IN"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r>
              <a:rPr lang="en-IN" dirty="0" smtClean="0"/>
              <a:t>Later the patient was given a preparation of tartar emetic and was cured of the disease. Hahnemann received a fee of 1000 </a:t>
            </a:r>
            <a:r>
              <a:rPr lang="en-IN" dirty="0" err="1" smtClean="0"/>
              <a:t>thallers</a:t>
            </a:r>
            <a:r>
              <a:rPr lang="en-IN" dirty="0" smtClean="0"/>
              <a:t> for his successful treatment. </a:t>
            </a:r>
          </a:p>
          <a:p>
            <a:r>
              <a:rPr lang="en-IN" dirty="0" smtClean="0"/>
              <a:t>But unfortunately no more patients were coming for treatment in asylum and Hahnemann had to move out of </a:t>
            </a:r>
            <a:r>
              <a:rPr lang="en-IN" dirty="0" err="1" smtClean="0"/>
              <a:t>Georgenthel</a:t>
            </a:r>
            <a:endParaRPr lang="en-IN"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r>
              <a:rPr lang="en-IN" dirty="0" smtClean="0"/>
              <a:t>For the next few yrs Hahnemann wandered and </a:t>
            </a:r>
            <a:r>
              <a:rPr lang="en-IN" dirty="0" err="1" smtClean="0"/>
              <a:t>traveled</a:t>
            </a:r>
            <a:r>
              <a:rPr lang="en-IN" dirty="0" smtClean="0"/>
              <a:t> to many places. </a:t>
            </a:r>
          </a:p>
          <a:p>
            <a:r>
              <a:rPr lang="en-IN" dirty="0" smtClean="0"/>
              <a:t>An accident occurs on the way to </a:t>
            </a:r>
            <a:r>
              <a:rPr lang="en-IN" dirty="0" err="1" smtClean="0"/>
              <a:t>Muhlhausen</a:t>
            </a:r>
            <a:r>
              <a:rPr lang="en-IN" dirty="0" smtClean="0"/>
              <a:t> and the youngest child Ernest was killed and there was serious injury to others. </a:t>
            </a:r>
          </a:p>
          <a:p>
            <a:r>
              <a:rPr lang="en-IN" dirty="0" smtClean="0"/>
              <a:t>From </a:t>
            </a:r>
            <a:r>
              <a:rPr lang="en-IN" dirty="0" err="1" smtClean="0"/>
              <a:t>Georgenthel</a:t>
            </a:r>
            <a:r>
              <a:rPr lang="en-IN" dirty="0" smtClean="0"/>
              <a:t> he left to </a:t>
            </a:r>
            <a:r>
              <a:rPr lang="en-IN" dirty="0" err="1" smtClean="0"/>
              <a:t>Molesleban</a:t>
            </a:r>
            <a:r>
              <a:rPr lang="en-IN" dirty="0" smtClean="0"/>
              <a:t> and then to </a:t>
            </a:r>
            <a:r>
              <a:rPr lang="en-IN" dirty="0" err="1" smtClean="0"/>
              <a:t>Muhlhausen</a:t>
            </a:r>
            <a:r>
              <a:rPr lang="en-IN" dirty="0" smtClean="0"/>
              <a:t> then to </a:t>
            </a:r>
            <a:r>
              <a:rPr lang="en-IN" dirty="0" err="1" smtClean="0"/>
              <a:t>Unstredt</a:t>
            </a:r>
            <a:r>
              <a:rPr lang="en-IN" dirty="0" smtClean="0"/>
              <a:t> then to </a:t>
            </a:r>
            <a:r>
              <a:rPr lang="en-IN" dirty="0" err="1" smtClean="0"/>
              <a:t>Pyrmone</a:t>
            </a:r>
            <a:r>
              <a:rPr lang="en-IN" dirty="0" smtClean="0"/>
              <a:t> then to </a:t>
            </a:r>
            <a:r>
              <a:rPr lang="en-IN" dirty="0" err="1" smtClean="0"/>
              <a:t>Koningsluttar</a:t>
            </a:r>
            <a:r>
              <a:rPr lang="en-IN" dirty="0" smtClean="0"/>
              <a:t>.</a:t>
            </a:r>
          </a:p>
          <a:p>
            <a:endParaRPr lang="en-IN"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u="sng" dirty="0" smtClean="0"/>
              <a:t>Literary Works during the period 1791-1809</a:t>
            </a:r>
            <a:r>
              <a:rPr lang="en-IN" dirty="0" smtClean="0"/>
              <a:t/>
            </a:r>
            <a:br>
              <a:rPr lang="en-IN" dirty="0" smtClean="0"/>
            </a:br>
            <a:endParaRPr lang="en-IN" dirty="0"/>
          </a:p>
        </p:txBody>
      </p:sp>
      <p:sp>
        <p:nvSpPr>
          <p:cNvPr id="3" name="Content Placeholder 2"/>
          <p:cNvSpPr>
            <a:spLocks noGrp="1"/>
          </p:cNvSpPr>
          <p:nvPr>
            <p:ph sz="quarter" idx="1"/>
          </p:nvPr>
        </p:nvSpPr>
        <p:spPr>
          <a:xfrm>
            <a:off x="457200" y="1600200"/>
            <a:ext cx="7901014" cy="4873752"/>
          </a:xfrm>
        </p:spPr>
        <p:txBody>
          <a:bodyPr>
            <a:normAutofit lnSpcReduction="10000"/>
          </a:bodyPr>
          <a:lstStyle/>
          <a:p>
            <a:r>
              <a:rPr lang="en-IN" dirty="0" smtClean="0"/>
              <a:t>In 1792, Hahnemann published the first volume of ‘Friend of Health’. In 1795 the 2</a:t>
            </a:r>
            <a:r>
              <a:rPr lang="en-IN" baseline="30000" dirty="0" smtClean="0"/>
              <a:t>nd</a:t>
            </a:r>
            <a:r>
              <a:rPr lang="en-IN" dirty="0" smtClean="0"/>
              <a:t> Volume of ‘Friend of Health’ was published. </a:t>
            </a:r>
          </a:p>
          <a:p>
            <a:r>
              <a:rPr lang="en-IN" dirty="0" smtClean="0"/>
              <a:t>This book was on public health and hygiene, it is a master piece on social and individual hygienic measures. </a:t>
            </a:r>
          </a:p>
          <a:p>
            <a:r>
              <a:rPr lang="en-IN" dirty="0" smtClean="0"/>
              <a:t>In 1793, Hahnemann published ‘Pharmaceutical Lexicon’. It is fundamental work on the art of pharmaceutics and it has been widely used by pharmacist as a guide line. </a:t>
            </a:r>
          </a:p>
          <a:p>
            <a:r>
              <a:rPr lang="en-IN" dirty="0" smtClean="0"/>
              <a:t>Also in 1793 itself, Hahnemann was regarded as the famous Analytical Chemist by the journal </a:t>
            </a:r>
            <a:r>
              <a:rPr lang="en-IN" dirty="0" err="1" smtClean="0"/>
              <a:t>Krells</a:t>
            </a:r>
            <a:r>
              <a:rPr lang="en-IN" dirty="0" smtClean="0"/>
              <a:t> Annals</a:t>
            </a:r>
            <a:endParaRPr lang="en-IN"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a:xfrm>
            <a:off x="457200" y="500042"/>
            <a:ext cx="7829576" cy="5973910"/>
          </a:xfrm>
        </p:spPr>
        <p:txBody>
          <a:bodyPr>
            <a:normAutofit/>
          </a:bodyPr>
          <a:lstStyle/>
          <a:p>
            <a:r>
              <a:rPr lang="en-IN" dirty="0" smtClean="0"/>
              <a:t>In 1794 Hahnemann published another work ‘On Hahnemann’s new wine test and new liquor </a:t>
            </a:r>
            <a:r>
              <a:rPr lang="en-IN" dirty="0" err="1" smtClean="0"/>
              <a:t>probatorius</a:t>
            </a:r>
            <a:r>
              <a:rPr lang="en-IN" dirty="0" smtClean="0"/>
              <a:t> </a:t>
            </a:r>
            <a:r>
              <a:rPr lang="en-IN" dirty="0" err="1" smtClean="0"/>
              <a:t>fortior</a:t>
            </a:r>
            <a:r>
              <a:rPr lang="en-IN" dirty="0" smtClean="0"/>
              <a:t>”.</a:t>
            </a:r>
          </a:p>
          <a:p>
            <a:r>
              <a:rPr lang="en-IN" dirty="0" smtClean="0"/>
              <a:t> During that time the commercially available wine was most frequently </a:t>
            </a:r>
            <a:r>
              <a:rPr lang="en-IN" dirty="0" err="1" smtClean="0"/>
              <a:t>adultered</a:t>
            </a:r>
            <a:r>
              <a:rPr lang="en-IN" dirty="0" smtClean="0"/>
              <a:t> with silver or lead. </a:t>
            </a:r>
          </a:p>
          <a:p>
            <a:r>
              <a:rPr lang="en-IN" dirty="0" smtClean="0"/>
              <a:t>Drinking of such wine will produce spasm or colic and it may later prove fatal and also the method prevalent at that time for testing wine was not satisfactory. </a:t>
            </a:r>
          </a:p>
          <a:p>
            <a:r>
              <a:rPr lang="en-IN" dirty="0" smtClean="0"/>
              <a:t>As these materials are destructive to the health of man, Hahnemann after extensive chemical investigation discovered a reliable method for testing the adulterants in wine</a:t>
            </a:r>
            <a:endParaRPr lang="en-IN"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714356"/>
            <a:ext cx="7467600" cy="5759596"/>
          </a:xfrm>
        </p:spPr>
        <p:txBody>
          <a:bodyPr/>
          <a:lstStyle/>
          <a:p>
            <a:r>
              <a:rPr lang="en-IN" dirty="0" smtClean="0"/>
              <a:t>In 1796, at the age of 41 years i.e. after 6yrs of constant study, experimentation and practical application published an epoch making essay in </a:t>
            </a:r>
            <a:r>
              <a:rPr lang="en-IN" dirty="0" err="1" smtClean="0"/>
              <a:t>Hufeland’s</a:t>
            </a:r>
            <a:r>
              <a:rPr lang="en-IN" dirty="0" smtClean="0"/>
              <a:t> Journal ‘</a:t>
            </a:r>
            <a:r>
              <a:rPr lang="en-IN" b="1" dirty="0" smtClean="0">
                <a:solidFill>
                  <a:schemeClr val="accent1"/>
                </a:solidFill>
              </a:rPr>
              <a:t>Essay on the new principle for ascertaining the therapeutic powers of drugs</a:t>
            </a:r>
            <a:r>
              <a:rPr lang="en-IN" dirty="0" smtClean="0"/>
              <a:t>’. </a:t>
            </a:r>
          </a:p>
          <a:p>
            <a:r>
              <a:rPr lang="en-IN" dirty="0" smtClean="0"/>
              <a:t>In this essay he explains the discovery of new principles of cure i.e. </a:t>
            </a:r>
            <a:r>
              <a:rPr lang="en-IN" dirty="0" err="1" smtClean="0"/>
              <a:t>Similia</a:t>
            </a:r>
            <a:r>
              <a:rPr lang="en-IN" dirty="0" smtClean="0"/>
              <a:t> </a:t>
            </a:r>
            <a:r>
              <a:rPr lang="en-IN" dirty="0" err="1" smtClean="0"/>
              <a:t>Similibus</a:t>
            </a:r>
            <a:r>
              <a:rPr lang="en-IN" dirty="0" smtClean="0"/>
              <a:t> </a:t>
            </a:r>
            <a:r>
              <a:rPr lang="en-IN" dirty="0" err="1" smtClean="0"/>
              <a:t>Curenter</a:t>
            </a:r>
            <a:r>
              <a:rPr lang="en-IN" dirty="0" smtClean="0"/>
              <a:t> i.e. let likes to be cured by like and the need to prove drugs on healthy human being to study the proper action of a drug. </a:t>
            </a:r>
          </a:p>
          <a:p>
            <a:r>
              <a:rPr lang="en-IN" b="1" u="sng" dirty="0" smtClean="0"/>
              <a:t>Thus 1796 is regarded as the year of birth of Homoeopathy.</a:t>
            </a:r>
            <a:endParaRPr lang="en-IN"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42918"/>
            <a:ext cx="7901014" cy="5831034"/>
          </a:xfrm>
        </p:spPr>
        <p:txBody>
          <a:bodyPr/>
          <a:lstStyle/>
          <a:p>
            <a:r>
              <a:rPr lang="en-IN" b="1" u="sng" dirty="0" smtClean="0"/>
              <a:t>In 1797, </a:t>
            </a:r>
            <a:r>
              <a:rPr lang="en-IN" dirty="0" smtClean="0"/>
              <a:t>Hahnemann wrote his idea of simple medicine in treatment in an essay ‘All the obstacle to the attainment of simplicity and certainty in practical medicine insurmountable’. </a:t>
            </a:r>
          </a:p>
          <a:p>
            <a:r>
              <a:rPr lang="en-IN" dirty="0" smtClean="0"/>
              <a:t>Other works in 1797, one is ‘Something about the </a:t>
            </a:r>
            <a:r>
              <a:rPr lang="en-IN" dirty="0" err="1" smtClean="0"/>
              <a:t>pulvorisation</a:t>
            </a:r>
            <a:r>
              <a:rPr lang="en-IN" dirty="0" smtClean="0"/>
              <a:t> of </a:t>
            </a:r>
            <a:r>
              <a:rPr lang="en-IN" dirty="0" err="1" smtClean="0"/>
              <a:t>Ignatia</a:t>
            </a:r>
            <a:r>
              <a:rPr lang="en-IN" dirty="0" smtClean="0"/>
              <a:t> beans’,</a:t>
            </a:r>
          </a:p>
          <a:p>
            <a:r>
              <a:rPr lang="en-IN" dirty="0" smtClean="0"/>
              <a:t> ‘Antidote to some heroic vegetable substance’.</a:t>
            </a:r>
          </a:p>
          <a:p>
            <a:r>
              <a:rPr lang="en-IN" dirty="0" smtClean="0"/>
              <a:t> In 1800, Hahnemann published a </a:t>
            </a:r>
            <a:r>
              <a:rPr lang="en-IN" dirty="0" err="1" smtClean="0"/>
              <a:t>translatory</a:t>
            </a:r>
            <a:r>
              <a:rPr lang="en-IN" dirty="0" smtClean="0"/>
              <a:t> work ‘Thesaurus </a:t>
            </a:r>
            <a:r>
              <a:rPr lang="en-IN" dirty="0" err="1" smtClean="0"/>
              <a:t>Medicaminum</a:t>
            </a:r>
            <a:r>
              <a:rPr lang="en-IN" dirty="0" smtClean="0"/>
              <a:t>’. </a:t>
            </a:r>
          </a:p>
          <a:p>
            <a:r>
              <a:rPr lang="en-IN" dirty="0" smtClean="0"/>
              <a:t>In 1801, Hahnemann published two works; they are ‘Observation on the three current methods of treatment’, ‘Cure and prevention of Scarlet fever’.</a:t>
            </a:r>
            <a:endParaRPr lang="en-IN"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76672"/>
            <a:ext cx="7931224" cy="5997280"/>
          </a:xfrm>
        </p:spPr>
        <p:txBody>
          <a:bodyPr/>
          <a:lstStyle/>
          <a:p>
            <a:r>
              <a:rPr lang="en-IN" dirty="0"/>
              <a:t>During the last year of stay in </a:t>
            </a:r>
            <a:r>
              <a:rPr lang="en-IN" dirty="0" err="1"/>
              <a:t>Koningsluttar</a:t>
            </a:r>
            <a:r>
              <a:rPr lang="en-IN" dirty="0"/>
              <a:t>, a severe epidemic of scarlet fever broke out; </a:t>
            </a:r>
            <a:endParaRPr lang="en-IN" dirty="0" smtClean="0"/>
          </a:p>
          <a:p>
            <a:r>
              <a:rPr lang="en-IN" dirty="0" smtClean="0"/>
              <a:t>Hahnemann </a:t>
            </a:r>
            <a:r>
              <a:rPr lang="en-IN" dirty="0"/>
              <a:t>observed that the first stage of scarlet fever was always presented with inflammation, redness and congestion. </a:t>
            </a:r>
            <a:endParaRPr lang="en-IN" dirty="0" smtClean="0"/>
          </a:p>
          <a:p>
            <a:r>
              <a:rPr lang="en-IN" dirty="0" smtClean="0"/>
              <a:t>As </a:t>
            </a:r>
            <a:r>
              <a:rPr lang="en-IN" dirty="0"/>
              <a:t>he knew that a similar state can be produce by the powers of Belladonna and is a great </a:t>
            </a:r>
            <a:r>
              <a:rPr lang="en-IN" dirty="0" err="1"/>
              <a:t>philatic</a:t>
            </a:r>
            <a:r>
              <a:rPr lang="en-IN" dirty="0"/>
              <a:t> to scarlet fever. </a:t>
            </a:r>
            <a:endParaRPr lang="en-IN" dirty="0" smtClean="0"/>
          </a:p>
          <a:p>
            <a:r>
              <a:rPr lang="en-IN" dirty="0" smtClean="0"/>
              <a:t>He </a:t>
            </a:r>
            <a:r>
              <a:rPr lang="en-IN" dirty="0"/>
              <a:t>was convinced about the fact became when he administered Bell to the 4th younger child in a family of 3 infected children, the 4th can escape infection during epidemic. </a:t>
            </a:r>
            <a:endParaRPr lang="en-IN" dirty="0" smtClean="0"/>
          </a:p>
          <a:p>
            <a:r>
              <a:rPr lang="en-IN" dirty="0" smtClean="0"/>
              <a:t>In </a:t>
            </a:r>
            <a:r>
              <a:rPr lang="en-IN" dirty="0"/>
              <a:t>1803 Hahnemann published 2 works they are, ‘On the proposal remedy for Hydrophobia’, ’</a:t>
            </a:r>
            <a:r>
              <a:rPr lang="en-IN" dirty="0" err="1"/>
              <a:t>Coffea</a:t>
            </a:r>
            <a:r>
              <a:rPr lang="en-IN" dirty="0"/>
              <a:t> and its effects’.</a:t>
            </a:r>
          </a:p>
          <a:p>
            <a:endParaRPr lang="en-IN" dirty="0"/>
          </a:p>
        </p:txBody>
      </p:sp>
    </p:spTree>
    <p:extLst>
      <p:ext uri="{BB962C8B-B14F-4D97-AF65-F5344CB8AC3E}">
        <p14:creationId xmlns:p14="http://schemas.microsoft.com/office/powerpoint/2010/main" xmlns="" val="34583805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075240" cy="6141296"/>
          </a:xfrm>
        </p:spPr>
        <p:txBody>
          <a:bodyPr/>
          <a:lstStyle/>
          <a:p>
            <a:pPr marL="0" indent="0">
              <a:buNone/>
            </a:pPr>
            <a:r>
              <a:rPr lang="en-IN" dirty="0"/>
              <a:t>In 1805, Hahnemann being 50yrs of age published </a:t>
            </a:r>
            <a:r>
              <a:rPr lang="en-IN" dirty="0" smtClean="0"/>
              <a:t>2 </a:t>
            </a:r>
            <a:r>
              <a:rPr lang="en-IN" dirty="0"/>
              <a:t>works of great importance,</a:t>
            </a:r>
          </a:p>
          <a:p>
            <a:r>
              <a:rPr lang="en-IN" dirty="0"/>
              <a:t>1.	Aesculapius in balance which takes a general survey of traditional medicine and pronounces on the verdict ‘Weighted in the balance and found wanting’. It critically analyses the allopathic mode of practice.</a:t>
            </a:r>
          </a:p>
          <a:p>
            <a:r>
              <a:rPr lang="en-IN" dirty="0"/>
              <a:t>2.	‘</a:t>
            </a:r>
            <a:r>
              <a:rPr lang="en-IN" dirty="0" err="1"/>
              <a:t>Fragmenta</a:t>
            </a:r>
            <a:r>
              <a:rPr lang="en-IN" dirty="0"/>
              <a:t> De </a:t>
            </a:r>
            <a:r>
              <a:rPr lang="en-IN" dirty="0" err="1"/>
              <a:t>Veribus</a:t>
            </a:r>
            <a:r>
              <a:rPr lang="en-IN" dirty="0"/>
              <a:t> </a:t>
            </a:r>
            <a:r>
              <a:rPr lang="en-IN" dirty="0" err="1"/>
              <a:t>Medica</a:t>
            </a:r>
            <a:r>
              <a:rPr lang="en-IN" dirty="0"/>
              <a:t> </a:t>
            </a:r>
            <a:r>
              <a:rPr lang="en-IN" dirty="0" err="1"/>
              <a:t>Mentorum</a:t>
            </a:r>
            <a:r>
              <a:rPr lang="en-IN" dirty="0"/>
              <a:t> Positives </a:t>
            </a:r>
            <a:r>
              <a:rPr lang="en-IN" dirty="0" err="1"/>
              <a:t>Sive</a:t>
            </a:r>
            <a:r>
              <a:rPr lang="en-IN" dirty="0"/>
              <a:t> </a:t>
            </a:r>
            <a:r>
              <a:rPr lang="en-IN" dirty="0" err="1"/>
              <a:t>Invano</a:t>
            </a:r>
            <a:r>
              <a:rPr lang="en-IN" dirty="0"/>
              <a:t> </a:t>
            </a:r>
            <a:r>
              <a:rPr lang="en-IN" dirty="0" err="1"/>
              <a:t>Corporo</a:t>
            </a:r>
            <a:r>
              <a:rPr lang="en-IN" dirty="0"/>
              <a:t> </a:t>
            </a:r>
            <a:r>
              <a:rPr lang="en-IN" dirty="0" err="1"/>
              <a:t>Humano</a:t>
            </a:r>
            <a:r>
              <a:rPr lang="en-IN" dirty="0"/>
              <a:t> </a:t>
            </a:r>
            <a:r>
              <a:rPr lang="en-IN" dirty="0" err="1"/>
              <a:t>Observatives</a:t>
            </a:r>
            <a:r>
              <a:rPr lang="en-IN" dirty="0"/>
              <a:t>’. It is an authoritative book on the pure experimental proving of medicine healthy human being.</a:t>
            </a:r>
          </a:p>
          <a:p>
            <a:pPr marL="0" indent="0">
              <a:buNone/>
            </a:pPr>
            <a:endParaRPr lang="en-IN" dirty="0"/>
          </a:p>
          <a:p>
            <a:endParaRPr lang="en-IN" dirty="0"/>
          </a:p>
        </p:txBody>
      </p:sp>
    </p:spTree>
    <p:extLst>
      <p:ext uri="{BB962C8B-B14F-4D97-AF65-F5344CB8AC3E}">
        <p14:creationId xmlns:p14="http://schemas.microsoft.com/office/powerpoint/2010/main" xmlns="" val="1007669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116632"/>
            <a:ext cx="8424936" cy="6552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908475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075240" cy="6141296"/>
          </a:xfrm>
        </p:spPr>
        <p:txBody>
          <a:bodyPr/>
          <a:lstStyle/>
          <a:p>
            <a:r>
              <a:rPr lang="en-IN" dirty="0"/>
              <a:t>In 1806 after 16years of unremitting work observation, experimentation and research Hahnemann published ‘Medicine of Experience’, which contains the first complete exposition of homoeopathic mode of administering medicines. </a:t>
            </a:r>
          </a:p>
          <a:p>
            <a:r>
              <a:rPr lang="en-IN" dirty="0" smtClean="0"/>
              <a:t>Medicine </a:t>
            </a:r>
            <a:r>
              <a:rPr lang="en-IN" dirty="0"/>
              <a:t>of Experience is considered as the precursor of </a:t>
            </a:r>
            <a:r>
              <a:rPr lang="en-IN" dirty="0" err="1"/>
              <a:t>Organon</a:t>
            </a:r>
            <a:r>
              <a:rPr lang="en-IN" dirty="0"/>
              <a:t>, which Hahnemann published later in 1810. </a:t>
            </a:r>
            <a:endParaRPr lang="en-IN" dirty="0" smtClean="0"/>
          </a:p>
          <a:p>
            <a:r>
              <a:rPr lang="en-IN" dirty="0" smtClean="0"/>
              <a:t>The </a:t>
            </a:r>
            <a:r>
              <a:rPr lang="en-IN" dirty="0"/>
              <a:t>art of medicine was at last placed on a scientific footing when Hahnemann changes the medical speculations which existed since time immemorial into Medicine of Experience</a:t>
            </a:r>
          </a:p>
        </p:txBody>
      </p:sp>
    </p:spTree>
    <p:extLst>
      <p:ext uri="{BB962C8B-B14F-4D97-AF65-F5344CB8AC3E}">
        <p14:creationId xmlns:p14="http://schemas.microsoft.com/office/powerpoint/2010/main" xmlns="" val="6691187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075240" cy="6141296"/>
          </a:xfrm>
        </p:spPr>
        <p:txBody>
          <a:bodyPr/>
          <a:lstStyle/>
          <a:p>
            <a:r>
              <a:rPr lang="en-IN" dirty="0"/>
              <a:t>In 1806 itself Hahnemann published the last work he translated i.e. Haller’s </a:t>
            </a:r>
            <a:r>
              <a:rPr lang="en-IN" dirty="0" err="1"/>
              <a:t>Materia</a:t>
            </a:r>
            <a:r>
              <a:rPr lang="en-IN" dirty="0"/>
              <a:t> </a:t>
            </a:r>
            <a:r>
              <a:rPr lang="en-IN" dirty="0" err="1"/>
              <a:t>Medica</a:t>
            </a:r>
            <a:r>
              <a:rPr lang="en-IN" dirty="0"/>
              <a:t>, </a:t>
            </a:r>
            <a:endParaRPr lang="en-IN" dirty="0" smtClean="0"/>
          </a:p>
          <a:p>
            <a:r>
              <a:rPr lang="en-IN" dirty="0" smtClean="0"/>
              <a:t>Haller </a:t>
            </a:r>
            <a:r>
              <a:rPr lang="en-IN" dirty="0"/>
              <a:t>being one of Hahnemann’s former in recommending the testing of drugs on healthy human being. </a:t>
            </a:r>
            <a:endParaRPr lang="en-IN" dirty="0" smtClean="0"/>
          </a:p>
          <a:p>
            <a:r>
              <a:rPr lang="en-IN" dirty="0" smtClean="0"/>
              <a:t>In </a:t>
            </a:r>
            <a:r>
              <a:rPr lang="en-IN" dirty="0"/>
              <a:t>1807 Hahnemann first used the word ‘Homoeopathy’ in the title of an article contributed to </a:t>
            </a:r>
            <a:r>
              <a:rPr lang="en-IN" dirty="0" err="1"/>
              <a:t>Hufeland’s</a:t>
            </a:r>
            <a:r>
              <a:rPr lang="en-IN" dirty="0"/>
              <a:t> journal i.e. ‘Indication of Homoeopathic Employment of medicines in ordinary practice</a:t>
            </a:r>
            <a:r>
              <a:rPr lang="en-IN" dirty="0" smtClean="0"/>
              <a:t>’.</a:t>
            </a:r>
          </a:p>
          <a:p>
            <a:r>
              <a:rPr lang="en-IN" dirty="0" smtClean="0"/>
              <a:t> </a:t>
            </a:r>
            <a:r>
              <a:rPr lang="en-IN" dirty="0"/>
              <a:t>In 1808, Hahnemann published ‘On the prevailing fever’ which sharply criticize the therapeutics prevailing at that time</a:t>
            </a:r>
          </a:p>
        </p:txBody>
      </p:sp>
    </p:spTree>
    <p:extLst>
      <p:ext uri="{BB962C8B-B14F-4D97-AF65-F5344CB8AC3E}">
        <p14:creationId xmlns:p14="http://schemas.microsoft.com/office/powerpoint/2010/main" xmlns="" val="26410749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fontScale="92500"/>
          </a:bodyPr>
          <a:lstStyle/>
          <a:p>
            <a:pPr marL="0" indent="0">
              <a:buNone/>
            </a:pPr>
            <a:r>
              <a:rPr lang="en-IN" sz="3000" dirty="0">
                <a:solidFill>
                  <a:srgbClr val="FF0000"/>
                </a:solidFill>
              </a:rPr>
              <a:t>Publication of </a:t>
            </a:r>
            <a:r>
              <a:rPr lang="en-IN" sz="3000" dirty="0" err="1">
                <a:solidFill>
                  <a:srgbClr val="FF0000"/>
                </a:solidFill>
              </a:rPr>
              <a:t>Organon</a:t>
            </a:r>
            <a:r>
              <a:rPr lang="en-IN" sz="3000" dirty="0">
                <a:solidFill>
                  <a:srgbClr val="FF0000"/>
                </a:solidFill>
              </a:rPr>
              <a:t> of Medicine (1810-1833)</a:t>
            </a:r>
          </a:p>
          <a:p>
            <a:r>
              <a:rPr lang="en-IN" dirty="0"/>
              <a:t>In 1810 Samuel Hahnemann published the fundamental book on Homoeopathy i.e. ‘</a:t>
            </a:r>
            <a:r>
              <a:rPr lang="en-IN" dirty="0" err="1"/>
              <a:t>Organon</a:t>
            </a:r>
            <a:r>
              <a:rPr lang="en-IN" dirty="0"/>
              <a:t> of rational art of Healing’ 1st edition and for the first time new system of healing was called Homoeopathy and the book gave a scientific basis to Homoeopathy</a:t>
            </a:r>
            <a:r>
              <a:rPr lang="en-IN" dirty="0" smtClean="0"/>
              <a:t>.</a:t>
            </a:r>
          </a:p>
          <a:p>
            <a:r>
              <a:rPr lang="en-IN" dirty="0" smtClean="0"/>
              <a:t> </a:t>
            </a:r>
            <a:r>
              <a:rPr lang="en-IN" dirty="0"/>
              <a:t>Immediately after the publication Hahnemann was attacked by the medical journals of the day, books and </a:t>
            </a:r>
            <a:r>
              <a:rPr lang="en-IN" dirty="0" smtClean="0"/>
              <a:t>pamphlets </a:t>
            </a:r>
            <a:r>
              <a:rPr lang="en-IN" dirty="0"/>
              <a:t>were published against him and his trained doctrines</a:t>
            </a:r>
            <a:r>
              <a:rPr lang="en-IN" dirty="0" smtClean="0"/>
              <a:t>.</a:t>
            </a:r>
          </a:p>
          <a:p>
            <a:r>
              <a:rPr lang="en-IN" dirty="0" smtClean="0"/>
              <a:t> </a:t>
            </a:r>
            <a:r>
              <a:rPr lang="en-IN" dirty="0"/>
              <a:t>He was called quack and an ignorant. </a:t>
            </a:r>
            <a:endParaRPr lang="en-IN" dirty="0" smtClean="0"/>
          </a:p>
          <a:p>
            <a:r>
              <a:rPr lang="en-IN" dirty="0" smtClean="0"/>
              <a:t>His </a:t>
            </a:r>
            <a:r>
              <a:rPr lang="en-IN" dirty="0"/>
              <a:t>minimum doses were declared as an impossible. </a:t>
            </a:r>
            <a:endParaRPr lang="en-IN" dirty="0" smtClean="0"/>
          </a:p>
          <a:p>
            <a:r>
              <a:rPr lang="en-IN" dirty="0" smtClean="0"/>
              <a:t>The </a:t>
            </a:r>
            <a:r>
              <a:rPr lang="en-IN" dirty="0"/>
              <a:t>tests of medicine on healthy human being were considered ridiculous. </a:t>
            </a:r>
            <a:endParaRPr lang="en-IN" dirty="0" smtClean="0"/>
          </a:p>
          <a:p>
            <a:r>
              <a:rPr lang="en-IN" dirty="0" smtClean="0"/>
              <a:t>Hahnemann </a:t>
            </a:r>
            <a:r>
              <a:rPr lang="en-IN" dirty="0"/>
              <a:t>braved the criticism which he received from every quarter and stood firmly by his principle ‘Dare to be Wise’.</a:t>
            </a:r>
          </a:p>
          <a:p>
            <a:endParaRPr lang="en-IN" dirty="0"/>
          </a:p>
        </p:txBody>
      </p:sp>
    </p:spTree>
    <p:extLst>
      <p:ext uri="{BB962C8B-B14F-4D97-AF65-F5344CB8AC3E}">
        <p14:creationId xmlns:p14="http://schemas.microsoft.com/office/powerpoint/2010/main" xmlns="" val="41296334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a:bodyPr>
          <a:lstStyle/>
          <a:p>
            <a:r>
              <a:rPr lang="en-IN" dirty="0" smtClean="0"/>
              <a:t>From </a:t>
            </a:r>
            <a:r>
              <a:rPr lang="en-IN" dirty="0"/>
              <a:t>1811-1821, he published six volumes of </a:t>
            </a:r>
            <a:r>
              <a:rPr lang="en-IN" dirty="0" err="1"/>
              <a:t>Materia</a:t>
            </a:r>
            <a:r>
              <a:rPr lang="en-IN" dirty="0"/>
              <a:t> </a:t>
            </a:r>
            <a:r>
              <a:rPr lang="en-IN" dirty="0" err="1"/>
              <a:t>Medica</a:t>
            </a:r>
            <a:r>
              <a:rPr lang="en-IN" dirty="0"/>
              <a:t> </a:t>
            </a:r>
            <a:r>
              <a:rPr lang="en-IN" dirty="0" err="1"/>
              <a:t>pura</a:t>
            </a:r>
            <a:r>
              <a:rPr lang="en-IN" dirty="0"/>
              <a:t>. </a:t>
            </a:r>
            <a:endParaRPr lang="en-IN" dirty="0" smtClean="0"/>
          </a:p>
          <a:p>
            <a:r>
              <a:rPr lang="en-IN" dirty="0" smtClean="0"/>
              <a:t>it </a:t>
            </a:r>
            <a:r>
              <a:rPr lang="en-IN" dirty="0"/>
              <a:t>consist of pure and detail record of symptoms of medicines proved on healthy human being. </a:t>
            </a:r>
            <a:endParaRPr lang="en-IN" dirty="0" smtClean="0"/>
          </a:p>
          <a:p>
            <a:r>
              <a:rPr lang="en-IN" dirty="0" smtClean="0"/>
              <a:t>In </a:t>
            </a:r>
            <a:r>
              <a:rPr lang="en-IN" dirty="0"/>
              <a:t>1812 Hahnemann give up all hope of influencing the older men in profession and determined to proceed to Leipzig and devote himself in teaching the medical students of Leipzig University. </a:t>
            </a:r>
            <a:endParaRPr lang="en-IN" dirty="0" smtClean="0"/>
          </a:p>
          <a:p>
            <a:r>
              <a:rPr lang="en-IN" dirty="0" smtClean="0"/>
              <a:t>So </a:t>
            </a:r>
            <a:r>
              <a:rPr lang="en-IN" dirty="0"/>
              <a:t>at the age of 56, he moved to Leipzig again and eagerly waited to teach in Leipzig University. </a:t>
            </a:r>
            <a:endParaRPr lang="en-IN" dirty="0" smtClean="0"/>
          </a:p>
          <a:p>
            <a:r>
              <a:rPr lang="en-IN" dirty="0" smtClean="0"/>
              <a:t>At </a:t>
            </a:r>
            <a:r>
              <a:rPr lang="en-IN" dirty="0"/>
              <a:t>first the dean of the University rejected the application. Because certain conditions had to be fulfilled before he could get permission. He had to write a thesis and defined it before the faculty of University and also had to pay fee of 50 </a:t>
            </a:r>
            <a:r>
              <a:rPr lang="en-IN" dirty="0" err="1"/>
              <a:t>thallers</a:t>
            </a:r>
            <a:r>
              <a:rPr lang="en-IN" dirty="0"/>
              <a:t>. </a:t>
            </a:r>
          </a:p>
        </p:txBody>
      </p:sp>
    </p:spTree>
    <p:extLst>
      <p:ext uri="{BB962C8B-B14F-4D97-AF65-F5344CB8AC3E}">
        <p14:creationId xmlns:p14="http://schemas.microsoft.com/office/powerpoint/2010/main" xmlns="" val="15823186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a:bodyPr>
          <a:lstStyle/>
          <a:p>
            <a:r>
              <a:rPr lang="en-IN" dirty="0"/>
              <a:t>So Hahnemann wrote and read this thesis entitled ‘A medical Historical dissertation on the </a:t>
            </a:r>
            <a:r>
              <a:rPr lang="en-IN" dirty="0" err="1" smtClean="0"/>
              <a:t>helleborism</a:t>
            </a:r>
            <a:r>
              <a:rPr lang="en-IN" dirty="0" smtClean="0"/>
              <a:t> </a:t>
            </a:r>
            <a:r>
              <a:rPr lang="en-IN" dirty="0"/>
              <a:t>of ancients</a:t>
            </a:r>
            <a:r>
              <a:rPr lang="en-IN" dirty="0" smtClean="0"/>
              <a:t>’.</a:t>
            </a:r>
          </a:p>
          <a:p>
            <a:r>
              <a:rPr lang="en-IN" dirty="0" smtClean="0"/>
              <a:t> </a:t>
            </a:r>
            <a:r>
              <a:rPr lang="en-IN" dirty="0"/>
              <a:t>In this essay he coated from 8 languages on the medical effects of </a:t>
            </a:r>
            <a:r>
              <a:rPr lang="en-IN" dirty="0" err="1"/>
              <a:t>Veratrum</a:t>
            </a:r>
            <a:r>
              <a:rPr lang="en-IN" dirty="0"/>
              <a:t> album</a:t>
            </a:r>
            <a:r>
              <a:rPr lang="en-IN" dirty="0" smtClean="0"/>
              <a:t>.</a:t>
            </a:r>
          </a:p>
          <a:p>
            <a:r>
              <a:rPr lang="en-IN" dirty="0" smtClean="0"/>
              <a:t> </a:t>
            </a:r>
            <a:r>
              <a:rPr lang="en-IN" dirty="0"/>
              <a:t>The authorities were impressed and permitted Hahnemann to teach in the Leipzig University. </a:t>
            </a:r>
            <a:endParaRPr lang="en-IN" dirty="0" smtClean="0"/>
          </a:p>
          <a:p>
            <a:r>
              <a:rPr lang="en-IN" dirty="0" smtClean="0"/>
              <a:t>During </a:t>
            </a:r>
            <a:r>
              <a:rPr lang="en-IN" dirty="0"/>
              <a:t>their time he gathered an enthusiastic who helped him in proving medicines and also in propagating Homoeopathy</a:t>
            </a:r>
          </a:p>
        </p:txBody>
      </p:sp>
    </p:spTree>
    <p:extLst>
      <p:ext uri="{BB962C8B-B14F-4D97-AF65-F5344CB8AC3E}">
        <p14:creationId xmlns:p14="http://schemas.microsoft.com/office/powerpoint/2010/main" xmlns="" val="36089665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a:bodyPr>
          <a:lstStyle/>
          <a:p>
            <a:r>
              <a:rPr lang="en-IN" dirty="0" smtClean="0"/>
              <a:t> </a:t>
            </a:r>
            <a:r>
              <a:rPr lang="en-IN" dirty="0"/>
              <a:t>In 1813 Hahnemann published ‘The sprit of Homoeopathic medical doctrine’. </a:t>
            </a:r>
            <a:endParaRPr lang="en-IN" dirty="0" smtClean="0"/>
          </a:p>
          <a:p>
            <a:r>
              <a:rPr lang="en-IN" dirty="0" smtClean="0"/>
              <a:t>In </a:t>
            </a:r>
            <a:r>
              <a:rPr lang="en-IN" dirty="0"/>
              <a:t>1816 Hahnemann wrote an essay on the treatment of burns. </a:t>
            </a:r>
            <a:endParaRPr lang="en-IN" dirty="0" smtClean="0"/>
          </a:p>
          <a:p>
            <a:r>
              <a:rPr lang="en-IN" dirty="0" smtClean="0"/>
              <a:t>In </a:t>
            </a:r>
            <a:r>
              <a:rPr lang="en-IN" dirty="0"/>
              <a:t>it he illustrated with facts and logic that in case of burns cure talus place only if we treat Homoeopathically, by using warm water instead of cold water</a:t>
            </a:r>
            <a:r>
              <a:rPr lang="en-IN" dirty="0" smtClean="0"/>
              <a:t>.</a:t>
            </a:r>
            <a:endParaRPr lang="en-IN" dirty="0"/>
          </a:p>
          <a:p>
            <a:r>
              <a:rPr lang="en-IN" dirty="0"/>
              <a:t>In 1819Hahnemann published the 2nd edition of </a:t>
            </a:r>
            <a:r>
              <a:rPr lang="en-IN" dirty="0" err="1"/>
              <a:t>Organon</a:t>
            </a:r>
            <a:r>
              <a:rPr lang="en-IN" dirty="0"/>
              <a:t>, </a:t>
            </a:r>
            <a:r>
              <a:rPr lang="en-IN" dirty="0" err="1"/>
              <a:t>Organon</a:t>
            </a:r>
            <a:r>
              <a:rPr lang="en-IN" dirty="0"/>
              <a:t> of healing art.</a:t>
            </a:r>
          </a:p>
        </p:txBody>
      </p:sp>
    </p:spTree>
    <p:extLst>
      <p:ext uri="{BB962C8B-B14F-4D97-AF65-F5344CB8AC3E}">
        <p14:creationId xmlns:p14="http://schemas.microsoft.com/office/powerpoint/2010/main" xmlns="" val="41219220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a:bodyPr>
          <a:lstStyle/>
          <a:p>
            <a:r>
              <a:rPr lang="en-IN" dirty="0"/>
              <a:t>In 1820, the antagonism and criticism against Hahnemann increased due to the death of his long time celebrity person Prince </a:t>
            </a:r>
            <a:r>
              <a:rPr lang="en-IN" dirty="0" err="1"/>
              <a:t>Schwaezenverg</a:t>
            </a:r>
            <a:r>
              <a:rPr lang="en-IN" dirty="0"/>
              <a:t> while under Hahnemann’s treatment for paralysis. </a:t>
            </a:r>
            <a:endParaRPr lang="en-IN" dirty="0" smtClean="0"/>
          </a:p>
          <a:p>
            <a:r>
              <a:rPr lang="en-IN" dirty="0" smtClean="0"/>
              <a:t>Actually </a:t>
            </a:r>
            <a:r>
              <a:rPr lang="en-IN" dirty="0"/>
              <a:t>the death was due to the renewal of one of his old habit i.e. his excessive drinking, but the public put blame of Hahnemann. </a:t>
            </a:r>
            <a:endParaRPr lang="en-IN" dirty="0" smtClean="0"/>
          </a:p>
          <a:p>
            <a:r>
              <a:rPr lang="en-IN" dirty="0" smtClean="0"/>
              <a:t>Also </a:t>
            </a:r>
            <a:r>
              <a:rPr lang="en-IN" dirty="0"/>
              <a:t>in 1820 itself the Apothecaries took action against him for preparing and dispensing his own medicine. </a:t>
            </a:r>
            <a:endParaRPr lang="en-IN" dirty="0" smtClean="0"/>
          </a:p>
          <a:p>
            <a:r>
              <a:rPr lang="en-IN" dirty="0" smtClean="0"/>
              <a:t>The </a:t>
            </a:r>
            <a:r>
              <a:rPr lang="en-IN" dirty="0"/>
              <a:t>persecution was at last successful and the forceful Saxon Government disallowed Hahnemann to dispense and practice medicine and imposed strict restriction upon Hahnemann which made him move out of Leipzig. </a:t>
            </a:r>
            <a:endParaRPr lang="en-IN" dirty="0" smtClean="0"/>
          </a:p>
          <a:p>
            <a:pPr marL="0" indent="0">
              <a:buNone/>
            </a:pPr>
            <a:endParaRPr lang="en-IN" dirty="0"/>
          </a:p>
        </p:txBody>
      </p:sp>
    </p:spTree>
    <p:extLst>
      <p:ext uri="{BB962C8B-B14F-4D97-AF65-F5344CB8AC3E}">
        <p14:creationId xmlns:p14="http://schemas.microsoft.com/office/powerpoint/2010/main" xmlns="" val="13447428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r>
              <a:rPr lang="en-IN" dirty="0"/>
              <a:t>Hahnemann went to </a:t>
            </a:r>
            <a:r>
              <a:rPr lang="en-IN" dirty="0" err="1"/>
              <a:t>Kothen</a:t>
            </a:r>
            <a:r>
              <a:rPr lang="en-IN" dirty="0"/>
              <a:t> and contacted Duke Ferdinand of </a:t>
            </a:r>
            <a:r>
              <a:rPr lang="en-IN" dirty="0" err="1"/>
              <a:t>Anhalt-Kothen</a:t>
            </a:r>
            <a:r>
              <a:rPr lang="en-IN" dirty="0"/>
              <a:t>. </a:t>
            </a:r>
          </a:p>
          <a:p>
            <a:r>
              <a:rPr lang="en-IN" dirty="0"/>
              <a:t>In order to obtain permission for practicing Homoeopathy at </a:t>
            </a:r>
            <a:r>
              <a:rPr lang="en-IN" dirty="0" err="1"/>
              <a:t>Kothen</a:t>
            </a:r>
            <a:r>
              <a:rPr lang="en-IN" dirty="0"/>
              <a:t>. </a:t>
            </a:r>
            <a:r>
              <a:rPr lang="en-IN" dirty="0" err="1"/>
              <a:t>Dr.</a:t>
            </a:r>
            <a:r>
              <a:rPr lang="en-IN" dirty="0"/>
              <a:t> Adam Muller who had a great influence upon duke convinced the Duke of all situations. </a:t>
            </a:r>
          </a:p>
          <a:p>
            <a:r>
              <a:rPr lang="en-IN" dirty="0"/>
              <a:t>Thus in April 1821 admit the antagonism of </a:t>
            </a:r>
            <a:r>
              <a:rPr lang="en-IN" dirty="0" err="1"/>
              <a:t>allopaths</a:t>
            </a:r>
            <a:r>
              <a:rPr lang="en-IN" dirty="0"/>
              <a:t>, pharmacists and </a:t>
            </a:r>
            <a:r>
              <a:rPr lang="en-IN" dirty="0" err="1"/>
              <a:t>Govt</a:t>
            </a:r>
            <a:r>
              <a:rPr lang="en-IN" dirty="0"/>
              <a:t>: of </a:t>
            </a:r>
            <a:r>
              <a:rPr lang="en-IN" dirty="0" err="1"/>
              <a:t>Anhalt-Kothen</a:t>
            </a:r>
            <a:r>
              <a:rPr lang="en-IN" dirty="0"/>
              <a:t> gave Hahnemann to settle and practice Homoeopathy in </a:t>
            </a:r>
            <a:r>
              <a:rPr lang="en-IN" dirty="0" err="1"/>
              <a:t>Kothen</a:t>
            </a:r>
            <a:endParaRPr lang="en-IN" dirty="0"/>
          </a:p>
        </p:txBody>
      </p:sp>
    </p:spTree>
    <p:extLst>
      <p:ext uri="{BB962C8B-B14F-4D97-AF65-F5344CB8AC3E}">
        <p14:creationId xmlns:p14="http://schemas.microsoft.com/office/powerpoint/2010/main" xmlns="" val="10802609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a:bodyPr>
          <a:lstStyle/>
          <a:p>
            <a:r>
              <a:rPr lang="en-IN" dirty="0"/>
              <a:t>In1824, 3rd edition </a:t>
            </a:r>
            <a:r>
              <a:rPr lang="en-IN" dirty="0" err="1"/>
              <a:t>Organon</a:t>
            </a:r>
            <a:r>
              <a:rPr lang="en-IN" dirty="0"/>
              <a:t> of Medicine was published. By this time Hahnemann </a:t>
            </a:r>
            <a:r>
              <a:rPr lang="en-IN" dirty="0" smtClean="0"/>
              <a:t>famous </a:t>
            </a:r>
            <a:r>
              <a:rPr lang="en-IN" dirty="0"/>
              <a:t>practitioner. </a:t>
            </a:r>
            <a:endParaRPr lang="en-IN" dirty="0" smtClean="0"/>
          </a:p>
          <a:p>
            <a:r>
              <a:rPr lang="en-IN" dirty="0" smtClean="0"/>
              <a:t>During </a:t>
            </a:r>
            <a:r>
              <a:rPr lang="en-IN" dirty="0"/>
              <a:t>the period 1824-1828, Hahnemann had abundant opportunity in observing the symptom and course of chronic disease. </a:t>
            </a:r>
            <a:endParaRPr lang="en-IN" dirty="0" smtClean="0"/>
          </a:p>
          <a:p>
            <a:r>
              <a:rPr lang="en-IN" dirty="0" smtClean="0"/>
              <a:t>Thus </a:t>
            </a:r>
            <a:r>
              <a:rPr lang="en-IN" dirty="0"/>
              <a:t>after tired less investigation, accurate observation and most careful experimentation he came out with a medical work of great important in 1828 i.e. ‘</a:t>
            </a:r>
            <a:r>
              <a:rPr lang="en-IN" dirty="0">
                <a:solidFill>
                  <a:srgbClr val="FF0000"/>
                </a:solidFill>
              </a:rPr>
              <a:t>Chronic Disease, their nature and Homoeopathic treatment</a:t>
            </a:r>
            <a:r>
              <a:rPr lang="en-IN" dirty="0"/>
              <a:t>”, in which he details about the fundamental cause of all diseases. </a:t>
            </a:r>
          </a:p>
        </p:txBody>
      </p:sp>
    </p:spTree>
    <p:extLst>
      <p:ext uri="{BB962C8B-B14F-4D97-AF65-F5344CB8AC3E}">
        <p14:creationId xmlns:p14="http://schemas.microsoft.com/office/powerpoint/2010/main" xmlns="" val="21487127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a:bodyPr>
          <a:lstStyle/>
          <a:p>
            <a:r>
              <a:rPr lang="en-IN" dirty="0"/>
              <a:t>In 1829 </a:t>
            </a:r>
            <a:r>
              <a:rPr lang="en-IN" dirty="0" smtClean="0"/>
              <a:t> </a:t>
            </a:r>
            <a:r>
              <a:rPr lang="en-IN" dirty="0"/>
              <a:t>Aug </a:t>
            </a:r>
            <a:r>
              <a:rPr lang="en-IN" dirty="0" smtClean="0"/>
              <a:t>10th –</a:t>
            </a:r>
            <a:r>
              <a:rPr lang="en-IN" dirty="0" err="1" smtClean="0"/>
              <a:t>hahnemann’s</a:t>
            </a:r>
            <a:r>
              <a:rPr lang="en-IN" dirty="0" smtClean="0"/>
              <a:t> 50</a:t>
            </a:r>
            <a:r>
              <a:rPr lang="en-IN" baseline="30000" dirty="0" smtClean="0"/>
              <a:t>th</a:t>
            </a:r>
            <a:r>
              <a:rPr lang="en-IN" dirty="0" smtClean="0"/>
              <a:t> doctor’s  </a:t>
            </a:r>
            <a:r>
              <a:rPr lang="en-IN" dirty="0"/>
              <a:t>Jubilee </a:t>
            </a:r>
            <a:r>
              <a:rPr lang="en-IN" dirty="0" smtClean="0"/>
              <a:t>was celebrated.</a:t>
            </a:r>
          </a:p>
          <a:p>
            <a:r>
              <a:rPr lang="en-IN" dirty="0" smtClean="0"/>
              <a:t> </a:t>
            </a:r>
            <a:r>
              <a:rPr lang="en-IN" dirty="0"/>
              <a:t>A festival was organized on that special day to celebrate the </a:t>
            </a:r>
            <a:r>
              <a:rPr lang="en-IN" dirty="0" smtClean="0"/>
              <a:t>50th jubilee ,one </a:t>
            </a:r>
            <a:r>
              <a:rPr lang="en-IN" dirty="0"/>
              <a:t>model and the famous painter Kruger of Dresden made a good oil painting of Hahnemann, a modal pertaining Hahnemann bust was also brought out</a:t>
            </a:r>
            <a:r>
              <a:rPr lang="en-IN" dirty="0" smtClean="0"/>
              <a:t>.</a:t>
            </a:r>
          </a:p>
          <a:p>
            <a:r>
              <a:rPr lang="en-IN" dirty="0" smtClean="0"/>
              <a:t> </a:t>
            </a:r>
            <a:r>
              <a:rPr lang="en-IN" dirty="0" err="1" smtClean="0"/>
              <a:t>Stapf</a:t>
            </a:r>
            <a:r>
              <a:rPr lang="en-IN" dirty="0" smtClean="0"/>
              <a:t> </a:t>
            </a:r>
            <a:r>
              <a:rPr lang="en-IN" dirty="0"/>
              <a:t>presented him with a copy of Lesser Writings of Hahnemann which himself had collected. </a:t>
            </a:r>
            <a:endParaRPr lang="en-IN" dirty="0" smtClean="0"/>
          </a:p>
          <a:p>
            <a:r>
              <a:rPr lang="en-IN" dirty="0" smtClean="0"/>
              <a:t>The </a:t>
            </a:r>
            <a:r>
              <a:rPr lang="en-IN" dirty="0"/>
              <a:t>most important happening of that day was finding ‘the society of Homoeopathic Physicians’. </a:t>
            </a:r>
            <a:r>
              <a:rPr lang="en-IN" dirty="0" smtClean="0"/>
              <a:t>4</a:t>
            </a:r>
            <a:r>
              <a:rPr lang="en-IN" baseline="30000" dirty="0" smtClean="0"/>
              <a:t>th</a:t>
            </a:r>
            <a:r>
              <a:rPr lang="en-IN" dirty="0" smtClean="0"/>
              <a:t> edition </a:t>
            </a:r>
            <a:r>
              <a:rPr lang="en-IN" dirty="0"/>
              <a:t>of </a:t>
            </a:r>
            <a:r>
              <a:rPr lang="en-IN" dirty="0" err="1"/>
              <a:t>Organon</a:t>
            </a:r>
            <a:r>
              <a:rPr lang="en-IN" dirty="0"/>
              <a:t> of Medicine was published</a:t>
            </a:r>
            <a:r>
              <a:rPr lang="en-IN" dirty="0" smtClean="0"/>
              <a:t>.</a:t>
            </a:r>
          </a:p>
          <a:p>
            <a:endParaRPr lang="en-IN" dirty="0"/>
          </a:p>
        </p:txBody>
      </p:sp>
    </p:spTree>
    <p:extLst>
      <p:ext uri="{BB962C8B-B14F-4D97-AF65-F5344CB8AC3E}">
        <p14:creationId xmlns:p14="http://schemas.microsoft.com/office/powerpoint/2010/main" xmlns="" val="3348819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Christoph</a:t>
            </a:r>
            <a:r>
              <a:rPr lang="en-US" dirty="0" smtClean="0"/>
              <a:t> </a:t>
            </a:r>
            <a:r>
              <a:rPr lang="en-US" dirty="0" err="1" smtClean="0"/>
              <a:t>hahnemann</a:t>
            </a:r>
            <a:endParaRPr lang="en-IN" dirty="0"/>
          </a:p>
        </p:txBody>
      </p:sp>
      <p:sp>
        <p:nvSpPr>
          <p:cNvPr id="3" name="Content Placeholder 2"/>
          <p:cNvSpPr>
            <a:spLocks noGrp="1"/>
          </p:cNvSpPr>
          <p:nvPr>
            <p:ph sz="quarter" idx="1"/>
          </p:nvPr>
        </p:nvSpPr>
        <p:spPr>
          <a:xfrm>
            <a:off x="714348" y="1571612"/>
            <a:ext cx="7467600" cy="4873752"/>
          </a:xfrm>
        </p:spPr>
        <p:txBody>
          <a:bodyPr/>
          <a:lstStyle/>
          <a:p>
            <a:pPr>
              <a:lnSpc>
                <a:spcPct val="200000"/>
              </a:lnSpc>
            </a:pPr>
            <a:r>
              <a:rPr lang="en-US" dirty="0" err="1" smtClean="0"/>
              <a:t>Christoph</a:t>
            </a:r>
            <a:r>
              <a:rPr lang="en-US" dirty="0" smtClean="0"/>
              <a:t> </a:t>
            </a:r>
            <a:r>
              <a:rPr lang="en-US" dirty="0" err="1" smtClean="0"/>
              <a:t>hahnemann</a:t>
            </a:r>
            <a:r>
              <a:rPr lang="en-US" dirty="0" smtClean="0"/>
              <a:t>, whose work was closely related with porcelain industry was the </a:t>
            </a:r>
            <a:r>
              <a:rPr lang="en-US" dirty="0" smtClean="0">
                <a:solidFill>
                  <a:schemeClr val="accent1">
                    <a:lumMod val="75000"/>
                  </a:schemeClr>
                </a:solidFill>
              </a:rPr>
              <a:t>grand father of SAMUEL HAHNEMANN</a:t>
            </a:r>
            <a:r>
              <a:rPr lang="en-US" dirty="0" smtClean="0"/>
              <a:t>. Christian </a:t>
            </a:r>
            <a:r>
              <a:rPr lang="en-US" dirty="0" err="1" smtClean="0"/>
              <a:t>gottfried</a:t>
            </a:r>
            <a:r>
              <a:rPr lang="en-US" dirty="0" smtClean="0"/>
              <a:t> </a:t>
            </a:r>
            <a:r>
              <a:rPr lang="en-US" dirty="0" err="1" smtClean="0"/>
              <a:t>hahnemann</a:t>
            </a:r>
            <a:r>
              <a:rPr lang="en-US" dirty="0" smtClean="0"/>
              <a:t>, the father of Samuel Hahnemann  was the fifth son among 7 children of </a:t>
            </a:r>
            <a:r>
              <a:rPr lang="en-US" dirty="0" err="1" smtClean="0"/>
              <a:t>Christoph</a:t>
            </a:r>
            <a:r>
              <a:rPr lang="en-US" dirty="0" smtClean="0"/>
              <a:t> Hahnemann.</a:t>
            </a:r>
            <a:endParaRPr lang="en-IN"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lnSpcReduction="10000"/>
          </a:bodyPr>
          <a:lstStyle/>
          <a:p>
            <a:r>
              <a:rPr lang="en-IN" dirty="0"/>
              <a:t>On March 31st 1830, Hahnemann lost his 1st wife at his 75th year. </a:t>
            </a:r>
            <a:endParaRPr lang="en-IN" dirty="0" smtClean="0"/>
          </a:p>
          <a:p>
            <a:r>
              <a:rPr lang="en-IN" dirty="0" smtClean="0"/>
              <a:t>She </a:t>
            </a:r>
            <a:r>
              <a:rPr lang="en-IN" dirty="0"/>
              <a:t>had been his constant companion for </a:t>
            </a:r>
            <a:r>
              <a:rPr lang="en-IN" dirty="0" smtClean="0"/>
              <a:t>49 yrs. </a:t>
            </a:r>
            <a:r>
              <a:rPr lang="en-IN" dirty="0"/>
              <a:t>of his married life and had gone his 2sons and 9 daughters</a:t>
            </a:r>
            <a:r>
              <a:rPr lang="en-IN" dirty="0" smtClean="0"/>
              <a:t>.</a:t>
            </a:r>
          </a:p>
          <a:p>
            <a:r>
              <a:rPr lang="en-IN" dirty="0" smtClean="0"/>
              <a:t> </a:t>
            </a:r>
            <a:r>
              <a:rPr lang="en-IN" dirty="0"/>
              <a:t>In 1831 an epidemic of cholera broke out, in Prussia and </a:t>
            </a:r>
            <a:r>
              <a:rPr lang="en-IN" dirty="0" err="1"/>
              <a:t>Kothen</a:t>
            </a:r>
            <a:r>
              <a:rPr lang="en-IN" dirty="0" smtClean="0"/>
              <a:t>.</a:t>
            </a:r>
          </a:p>
          <a:p>
            <a:r>
              <a:rPr lang="en-IN" dirty="0" smtClean="0"/>
              <a:t> </a:t>
            </a:r>
            <a:r>
              <a:rPr lang="en-IN" dirty="0"/>
              <a:t>During this time Hahnemann wrote about cholera, its infection and transmission in an essay “Appeal to the Thinking Philanthropists respecting the mode of propagation of Asiatic cholera</a:t>
            </a:r>
            <a:r>
              <a:rPr lang="en-IN" dirty="0" smtClean="0"/>
              <a:t>’.</a:t>
            </a:r>
          </a:p>
          <a:p>
            <a:r>
              <a:rPr lang="en-IN" dirty="0" smtClean="0"/>
              <a:t> </a:t>
            </a:r>
            <a:r>
              <a:rPr lang="en-IN" dirty="0"/>
              <a:t>Hahnemann described the cause as small living organisms. He was the 1st one to organize the bad effects of unhygienic conditions as the contributing cause and spread of disease</a:t>
            </a:r>
            <a:r>
              <a:rPr lang="en-IN" dirty="0" smtClean="0"/>
              <a:t>.</a:t>
            </a:r>
          </a:p>
          <a:p>
            <a:r>
              <a:rPr lang="en-IN" dirty="0" smtClean="0"/>
              <a:t> </a:t>
            </a:r>
            <a:r>
              <a:rPr lang="en-IN" dirty="0"/>
              <a:t>He was not only a man of science but endowed with a sense of prescience Robert Koch discovered the bacteria. </a:t>
            </a:r>
          </a:p>
        </p:txBody>
      </p:sp>
    </p:spTree>
    <p:extLst>
      <p:ext uri="{BB962C8B-B14F-4D97-AF65-F5344CB8AC3E}">
        <p14:creationId xmlns:p14="http://schemas.microsoft.com/office/powerpoint/2010/main" xmlns="" val="17155674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fontScale="92500" lnSpcReduction="10000"/>
          </a:bodyPr>
          <a:lstStyle/>
          <a:p>
            <a:r>
              <a:rPr lang="en-IN" dirty="0"/>
              <a:t>Vibrio </a:t>
            </a:r>
            <a:r>
              <a:rPr lang="en-IN" dirty="0" err="1"/>
              <a:t>Cholerae</a:t>
            </a:r>
            <a:r>
              <a:rPr lang="en-IN" dirty="0"/>
              <a:t> and its transitions by contaminate food, water and clothing and proposed the famous Germ theory of disease during 1814. But earlier in 1831 itself Hahnemann predicted the role of infinitely small living organism in the spread of cholera</a:t>
            </a:r>
            <a:r>
              <a:rPr lang="en-IN" dirty="0" smtClean="0"/>
              <a:t>.</a:t>
            </a:r>
          </a:p>
          <a:p>
            <a:r>
              <a:rPr lang="en-IN" dirty="0" smtClean="0"/>
              <a:t> </a:t>
            </a:r>
            <a:r>
              <a:rPr lang="en-IN" dirty="0"/>
              <a:t>In 1833. Hahnemann published the 5th edition of </a:t>
            </a:r>
            <a:r>
              <a:rPr lang="en-IN" dirty="0" err="1"/>
              <a:t>Organon</a:t>
            </a:r>
            <a:r>
              <a:rPr lang="en-IN" dirty="0"/>
              <a:t> of Medicine. Also in 22nd Jan 1833 is considered as the new era in Homoeopathic world i.e. the1st Homoeopathic hospital and clinic was started at </a:t>
            </a:r>
            <a:r>
              <a:rPr lang="en-IN" dirty="0" err="1"/>
              <a:t>Gloken’s</a:t>
            </a:r>
            <a:r>
              <a:rPr lang="en-IN" dirty="0"/>
              <a:t> </a:t>
            </a:r>
            <a:r>
              <a:rPr lang="en-IN" dirty="0" err="1"/>
              <a:t>Strasse</a:t>
            </a:r>
            <a:r>
              <a:rPr lang="en-IN" dirty="0"/>
              <a:t> of Leipzig</a:t>
            </a:r>
            <a:r>
              <a:rPr lang="en-IN" dirty="0" smtClean="0"/>
              <a:t>.</a:t>
            </a:r>
          </a:p>
          <a:p>
            <a:r>
              <a:rPr lang="en-IN" dirty="0" smtClean="0"/>
              <a:t>In 1834,hahnemann,who had not visited </a:t>
            </a:r>
            <a:r>
              <a:rPr lang="en-IN" dirty="0" err="1" smtClean="0"/>
              <a:t>leipzig</a:t>
            </a:r>
            <a:r>
              <a:rPr lang="en-IN" dirty="0" smtClean="0"/>
              <a:t> for thirteen </a:t>
            </a:r>
            <a:r>
              <a:rPr lang="en-IN" dirty="0" err="1" smtClean="0"/>
              <a:t>years,went</a:t>
            </a:r>
            <a:r>
              <a:rPr lang="en-IN" dirty="0" smtClean="0"/>
              <a:t> again to share in the </a:t>
            </a:r>
            <a:r>
              <a:rPr lang="en-IN" dirty="0" err="1" smtClean="0"/>
              <a:t>june</a:t>
            </a:r>
            <a:r>
              <a:rPr lang="en-IN" dirty="0" smtClean="0"/>
              <a:t> celebrations of the homoeopathic hospital in that city.</a:t>
            </a:r>
          </a:p>
          <a:p>
            <a:r>
              <a:rPr lang="en-IN" dirty="0" smtClean="0"/>
              <a:t> </a:t>
            </a:r>
            <a:r>
              <a:rPr lang="en-IN" dirty="0"/>
              <a:t>In 1835 Hahnemann remarried, nearly 5 </a:t>
            </a:r>
            <a:r>
              <a:rPr lang="en-IN" dirty="0" err="1"/>
              <a:t>yrs</a:t>
            </a:r>
            <a:r>
              <a:rPr lang="en-IN" dirty="0"/>
              <a:t> after the death of his wife, a brilliant and talented lady came to </a:t>
            </a:r>
            <a:r>
              <a:rPr lang="en-IN" dirty="0" err="1"/>
              <a:t>Kothen</a:t>
            </a:r>
            <a:r>
              <a:rPr lang="en-IN" dirty="0"/>
              <a:t> to learn more about homoeopathy from Samuel Hahnemann</a:t>
            </a:r>
            <a:r>
              <a:rPr lang="en-IN" dirty="0" smtClean="0"/>
              <a:t>.</a:t>
            </a:r>
          </a:p>
          <a:p>
            <a:r>
              <a:rPr lang="en-IN" dirty="0" smtClean="0"/>
              <a:t> </a:t>
            </a:r>
            <a:r>
              <a:rPr lang="en-IN" dirty="0"/>
              <a:t>Their acquaint ended in 2nd marriage of Hahnemann in 80th </a:t>
            </a:r>
            <a:r>
              <a:rPr lang="en-IN" dirty="0" smtClean="0"/>
              <a:t>yrs. </a:t>
            </a:r>
            <a:r>
              <a:rPr lang="en-IN" dirty="0"/>
              <a:t>and his bride Miss Marie </a:t>
            </a:r>
            <a:r>
              <a:rPr lang="en-IN" dirty="0" err="1"/>
              <a:t>Melania</a:t>
            </a:r>
            <a:r>
              <a:rPr lang="en-IN" dirty="0"/>
              <a:t> de </a:t>
            </a:r>
            <a:r>
              <a:rPr lang="en-IN" dirty="0" err="1" smtClean="0"/>
              <a:t>Hervilly</a:t>
            </a:r>
            <a:r>
              <a:rPr lang="en-IN" dirty="0" smtClean="0"/>
              <a:t> </a:t>
            </a:r>
            <a:r>
              <a:rPr lang="en-IN" dirty="0" err="1"/>
              <a:t>Gohiear</a:t>
            </a:r>
            <a:r>
              <a:rPr lang="en-IN" dirty="0"/>
              <a:t> being 35yrs old.</a:t>
            </a:r>
            <a:r>
              <a:rPr lang="en-IN" dirty="0" smtClean="0"/>
              <a:t>. </a:t>
            </a:r>
            <a:endParaRPr lang="en-IN" dirty="0"/>
          </a:p>
        </p:txBody>
      </p:sp>
    </p:spTree>
    <p:extLst>
      <p:ext uri="{BB962C8B-B14F-4D97-AF65-F5344CB8AC3E}">
        <p14:creationId xmlns:p14="http://schemas.microsoft.com/office/powerpoint/2010/main" xmlns="" val="15001748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a:bodyPr>
          <a:lstStyle/>
          <a:p>
            <a:r>
              <a:rPr lang="en-IN" dirty="0"/>
              <a:t>After the 2ndmarriage the criticism against Hahnemann increased not only among the apothecaries and public but also among his fellow Homoeopathic practitioners in Germany</a:t>
            </a:r>
            <a:r>
              <a:rPr lang="en-IN" dirty="0" smtClean="0"/>
              <a:t>.</a:t>
            </a:r>
          </a:p>
          <a:p>
            <a:r>
              <a:rPr lang="en-IN" dirty="0" smtClean="0"/>
              <a:t> </a:t>
            </a:r>
            <a:r>
              <a:rPr lang="en-IN" dirty="0"/>
              <a:t>Madam </a:t>
            </a:r>
            <a:r>
              <a:rPr lang="en-IN" dirty="0" err="1"/>
              <a:t>Melania</a:t>
            </a:r>
            <a:r>
              <a:rPr lang="en-IN" dirty="0"/>
              <a:t> Hahnemann was an intelligent lady who held diploma given to her by the society of Homoeopathic Physicians, Pennsylvania. She used to </a:t>
            </a:r>
            <a:r>
              <a:rPr lang="en-IN" dirty="0" err="1"/>
              <a:t>handout</a:t>
            </a:r>
            <a:r>
              <a:rPr lang="en-IN" dirty="0"/>
              <a:t> prescription very effectively and was therefore a great relief to Hahnemann during his practice in old age.</a:t>
            </a:r>
          </a:p>
          <a:p>
            <a:pPr marL="0" indent="0">
              <a:buNone/>
            </a:pPr>
            <a:endParaRPr lang="en-IN" dirty="0"/>
          </a:p>
          <a:p>
            <a:endParaRPr lang="en-IN" dirty="0"/>
          </a:p>
        </p:txBody>
      </p:sp>
    </p:spTree>
    <p:extLst>
      <p:ext uri="{BB962C8B-B14F-4D97-AF65-F5344CB8AC3E}">
        <p14:creationId xmlns:p14="http://schemas.microsoft.com/office/powerpoint/2010/main" xmlns="" val="31622556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99F2D37D-C751-4B07-8FE3-F2F3DD3292FD}" type="slidenum">
              <a:rPr lang="de-DE"/>
              <a:pPr>
                <a:defRPr/>
              </a:pPr>
              <a:t>63</a:t>
            </a:fld>
            <a:endParaRPr lang="de-DE"/>
          </a:p>
        </p:txBody>
      </p:sp>
      <p:pic>
        <p:nvPicPr>
          <p:cNvPr id="22531" name="Picture 6" descr="13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52400" y="228600"/>
            <a:ext cx="4481513" cy="6400800"/>
          </a:xfrm>
        </p:spPr>
      </p:pic>
      <p:sp>
        <p:nvSpPr>
          <p:cNvPr id="25607" name="Text Box 7"/>
          <p:cNvSpPr txBox="1">
            <a:spLocks noChangeArrowheads="1"/>
          </p:cNvSpPr>
          <p:nvPr/>
        </p:nvSpPr>
        <p:spPr bwMode="auto">
          <a:xfrm>
            <a:off x="2667000" y="5486400"/>
            <a:ext cx="6248400" cy="12001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de-DE" sz="3600" b="1" dirty="0">
                <a:solidFill>
                  <a:schemeClr val="accent1">
                    <a:lumMod val="50000"/>
                  </a:schemeClr>
                </a:solidFill>
              </a:rPr>
              <a:t>Mélanie d‘ Hervilly </a:t>
            </a:r>
          </a:p>
          <a:p>
            <a:pPr algn="ctr" fontAlgn="auto">
              <a:spcBef>
                <a:spcPts val="0"/>
              </a:spcBef>
              <a:spcAft>
                <a:spcPts val="0"/>
              </a:spcAft>
              <a:defRPr/>
            </a:pPr>
            <a:r>
              <a:rPr lang="de-DE" sz="3600" b="1" dirty="0">
                <a:solidFill>
                  <a:schemeClr val="accent1">
                    <a:lumMod val="50000"/>
                  </a:schemeClr>
                </a:solidFill>
              </a:rPr>
              <a:t>as a young woman</a:t>
            </a:r>
          </a:p>
        </p:txBody>
      </p:sp>
      <p:pic>
        <p:nvPicPr>
          <p:cNvPr id="6" name="200.wma">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xmlns="" val="0"/>
              </a:ext>
            </a:extLst>
          </a:blip>
          <a:srcRect/>
          <a:stretch>
            <a:fillRect/>
          </a:stretch>
        </p:blipFill>
        <p:spPr bwMode="auto">
          <a:xfrm>
            <a:off x="8534400" y="62484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23475"/>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7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DOCUMENT PRASUN\New Folder (2)\hahnemann\scan\scan19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58750"/>
            <a:ext cx="4114800"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21NNEW.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xmlns="" val="0"/>
              </a:ext>
            </a:extLst>
          </a:blip>
          <a:srcRect/>
          <a:stretch>
            <a:fillRect/>
          </a:stretch>
        </p:blipFill>
        <p:spPr bwMode="auto">
          <a:xfrm>
            <a:off x="8458200" y="62484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07127064"/>
      </p:ext>
    </p:extLst>
  </p:cSld>
  <p:clrMapOvr>
    <a:masterClrMapping/>
  </p:clrMapOvr>
  <mc:AlternateContent xmlns:mc="http://schemas.openxmlformats.org/markup-compatibility/2006">
    <mc:Choice xmlns:p14="http://schemas.microsoft.com/office/powerpoint/2010/main" xmlns="" Requires="p14">
      <p:transition spd="slow" p14:dur="2000" advClick="0" advTm="16000"/>
    </mc:Choice>
    <mc:Fallback>
      <p:transition spd="slow" advClick="0" advTm="1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fontScale="92500" lnSpcReduction="10000"/>
          </a:bodyPr>
          <a:lstStyle/>
          <a:p>
            <a:r>
              <a:rPr lang="en-IN" dirty="0"/>
              <a:t>As the criticism increased, Madam Hahnemann perceived that it would be better for Hahnemann and Homoeopathy it Hahnemann left </a:t>
            </a:r>
            <a:r>
              <a:rPr lang="en-IN" dirty="0" err="1"/>
              <a:t>Kothen</a:t>
            </a:r>
            <a:r>
              <a:rPr lang="en-IN" dirty="0"/>
              <a:t> and made his home in Paris</a:t>
            </a:r>
            <a:r>
              <a:rPr lang="en-IN" dirty="0" smtClean="0"/>
              <a:t>.</a:t>
            </a:r>
          </a:p>
          <a:p>
            <a:r>
              <a:rPr lang="en-IN" dirty="0" smtClean="0"/>
              <a:t> </a:t>
            </a:r>
            <a:r>
              <a:rPr lang="en-IN" dirty="0"/>
              <a:t>Through her influence with the </a:t>
            </a:r>
            <a:r>
              <a:rPr lang="en-IN" dirty="0" err="1"/>
              <a:t>Govt</a:t>
            </a:r>
            <a:r>
              <a:rPr lang="en-IN" dirty="0"/>
              <a:t>: she obtained a license for practice in France</a:t>
            </a:r>
            <a:r>
              <a:rPr lang="en-IN" dirty="0" smtClean="0"/>
              <a:t>.</a:t>
            </a:r>
          </a:p>
          <a:p>
            <a:r>
              <a:rPr lang="en-IN" dirty="0" smtClean="0"/>
              <a:t> </a:t>
            </a:r>
            <a:r>
              <a:rPr lang="en-IN" dirty="0"/>
              <a:t>So in 1836 Hahnemann left for France with his 2nd wife. In France he got everything which is valued by a human being, i.e. recognition, </a:t>
            </a:r>
            <a:r>
              <a:rPr lang="en-IN" dirty="0" smtClean="0"/>
              <a:t>honour, </a:t>
            </a:r>
            <a:r>
              <a:rPr lang="en-IN" dirty="0"/>
              <a:t>name, money, comfort and above all peace of mind</a:t>
            </a:r>
            <a:r>
              <a:rPr lang="en-IN" dirty="0" smtClean="0"/>
              <a:t>.</a:t>
            </a:r>
          </a:p>
          <a:p>
            <a:r>
              <a:rPr lang="en-IN" dirty="0" smtClean="0"/>
              <a:t> </a:t>
            </a:r>
            <a:r>
              <a:rPr lang="en-IN" dirty="0"/>
              <a:t>Hahnemann and his wife move to Palatial Bungalow in Rudy Millen were he stayed during the last year of his life. Hahnemann’s life was filled with pleasure and luxury and it lasted for 8 yrs. French Homoeopathic physicians </a:t>
            </a:r>
            <a:r>
              <a:rPr lang="en-IN" dirty="0" smtClean="0"/>
              <a:t>honoured </a:t>
            </a:r>
            <a:r>
              <a:rPr lang="en-IN" dirty="0"/>
              <a:t>him</a:t>
            </a:r>
            <a:r>
              <a:rPr lang="en-IN" dirty="0" smtClean="0"/>
              <a:t>. </a:t>
            </a:r>
            <a:r>
              <a:rPr lang="en-IN" dirty="0"/>
              <a:t>His presence in Paris gave a great importance for the study and practice of Homoeopathy in Paris</a:t>
            </a:r>
            <a:r>
              <a:rPr lang="en-IN" dirty="0" smtClean="0"/>
              <a:t>.</a:t>
            </a:r>
          </a:p>
          <a:p>
            <a:r>
              <a:rPr lang="en-IN" dirty="0" smtClean="0"/>
              <a:t> </a:t>
            </a:r>
            <a:r>
              <a:rPr lang="en-IN" dirty="0"/>
              <a:t>In 1842, Hahnemann announced the appearance of 6th edition of </a:t>
            </a:r>
            <a:r>
              <a:rPr lang="en-IN" dirty="0" err="1"/>
              <a:t>Organon</a:t>
            </a:r>
            <a:r>
              <a:rPr lang="en-IN" dirty="0"/>
              <a:t> but destiny took him away before he published it.</a:t>
            </a:r>
          </a:p>
          <a:p>
            <a:endParaRPr lang="en-IN" dirty="0"/>
          </a:p>
        </p:txBody>
      </p:sp>
    </p:spTree>
    <p:extLst>
      <p:ext uri="{BB962C8B-B14F-4D97-AF65-F5344CB8AC3E}">
        <p14:creationId xmlns:p14="http://schemas.microsoft.com/office/powerpoint/2010/main" xmlns="" val="24328694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fontScale="92500" lnSpcReduction="10000"/>
          </a:bodyPr>
          <a:lstStyle/>
          <a:p>
            <a:r>
              <a:rPr lang="en-IN" dirty="0">
                <a:solidFill>
                  <a:srgbClr val="FF0000"/>
                </a:solidFill>
              </a:rPr>
              <a:t>Hahnemann’s death and subsequent publication of 6th edition of </a:t>
            </a:r>
            <a:r>
              <a:rPr lang="en-IN" dirty="0" err="1">
                <a:solidFill>
                  <a:srgbClr val="FF0000"/>
                </a:solidFill>
              </a:rPr>
              <a:t>Organon</a:t>
            </a:r>
            <a:r>
              <a:rPr lang="en-IN" dirty="0">
                <a:solidFill>
                  <a:srgbClr val="FF0000"/>
                </a:solidFill>
              </a:rPr>
              <a:t> of Medicine</a:t>
            </a:r>
          </a:p>
          <a:p>
            <a:r>
              <a:rPr lang="en-IN" dirty="0"/>
              <a:t>In </a:t>
            </a:r>
            <a:r>
              <a:rPr lang="en-IN" dirty="0" smtClean="0"/>
              <a:t>the 1843 </a:t>
            </a:r>
            <a:r>
              <a:rPr lang="en-IN" dirty="0"/>
              <a:t>second July at 5am Hahnemann breath his last following a deep period of bronchial infection. </a:t>
            </a:r>
            <a:endParaRPr lang="en-IN" dirty="0" smtClean="0"/>
          </a:p>
          <a:p>
            <a:r>
              <a:rPr lang="en-IN" dirty="0" smtClean="0"/>
              <a:t>Before </a:t>
            </a:r>
            <a:r>
              <a:rPr lang="en-IN" dirty="0"/>
              <a:t>Hahnemann’s death he had completed the 6th edition of </a:t>
            </a:r>
            <a:r>
              <a:rPr lang="en-IN" dirty="0" err="1"/>
              <a:t>Organon</a:t>
            </a:r>
            <a:r>
              <a:rPr lang="en-IN" dirty="0"/>
              <a:t> of Medicine</a:t>
            </a:r>
            <a:r>
              <a:rPr lang="en-IN" dirty="0" smtClean="0"/>
              <a:t>.</a:t>
            </a:r>
          </a:p>
          <a:p>
            <a:r>
              <a:rPr lang="en-IN" dirty="0" smtClean="0"/>
              <a:t> </a:t>
            </a:r>
            <a:r>
              <a:rPr lang="en-IN" dirty="0"/>
              <a:t>Hahnemann died at the age of 88yrs. For 9 days Madam </a:t>
            </a:r>
            <a:r>
              <a:rPr lang="en-IN" dirty="0" err="1"/>
              <a:t>Malanie</a:t>
            </a:r>
            <a:r>
              <a:rPr lang="en-IN" dirty="0"/>
              <a:t> kept her husbands body at home</a:t>
            </a:r>
            <a:r>
              <a:rPr lang="en-IN" dirty="0" smtClean="0"/>
              <a:t>.</a:t>
            </a:r>
          </a:p>
          <a:p>
            <a:r>
              <a:rPr lang="en-IN" dirty="0" smtClean="0"/>
              <a:t> </a:t>
            </a:r>
            <a:r>
              <a:rPr lang="en-IN" dirty="0"/>
              <a:t>On July 11 1843 Hahnemann was buried in the cemetery of Mont </a:t>
            </a:r>
            <a:r>
              <a:rPr lang="en-IN" dirty="0" err="1"/>
              <a:t>Martre</a:t>
            </a:r>
            <a:r>
              <a:rPr lang="en-IN" dirty="0"/>
              <a:t> Hill in France. The immortal founder of Homoeopathy was buried like the poorest of the poor, only a few relatives attended the ceremony. </a:t>
            </a:r>
            <a:endParaRPr lang="en-IN" dirty="0" smtClean="0"/>
          </a:p>
          <a:p>
            <a:r>
              <a:rPr lang="en-IN" dirty="0" smtClean="0"/>
              <a:t>The </a:t>
            </a:r>
            <a:r>
              <a:rPr lang="en-IN" dirty="0"/>
              <a:t>outside world did not know much about Hahnemann’s death as it had been a private ceremony. But the Homoeopathic followers of later generation were not satisfied with the fore lone grey in the cemetery of Mont </a:t>
            </a:r>
            <a:r>
              <a:rPr lang="en-IN" dirty="0" err="1"/>
              <a:t>Martre</a:t>
            </a:r>
            <a:r>
              <a:rPr lang="en-IN" dirty="0"/>
              <a:t> to be their masters’ last resting place</a:t>
            </a:r>
          </a:p>
        </p:txBody>
      </p:sp>
    </p:spTree>
    <p:extLst>
      <p:ext uri="{BB962C8B-B14F-4D97-AF65-F5344CB8AC3E}">
        <p14:creationId xmlns:p14="http://schemas.microsoft.com/office/powerpoint/2010/main" xmlns="" val="20122647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8363272" cy="6141296"/>
          </a:xfrm>
        </p:spPr>
        <p:txBody>
          <a:bodyPr>
            <a:normAutofit/>
          </a:bodyPr>
          <a:lstStyle/>
          <a:p>
            <a:r>
              <a:rPr lang="en-IN" dirty="0" smtClean="0"/>
              <a:t> </a:t>
            </a:r>
            <a:r>
              <a:rPr lang="en-IN" dirty="0"/>
              <a:t>So on 24 may 1898 the body was reburied and moved to </a:t>
            </a:r>
            <a:r>
              <a:rPr lang="en-IN" dirty="0" err="1"/>
              <a:t>Perelachaise</a:t>
            </a:r>
            <a:r>
              <a:rPr lang="en-IN" dirty="0"/>
              <a:t>, which is the abode of sacred and dignified man of France. </a:t>
            </a:r>
            <a:endParaRPr lang="en-IN" dirty="0" smtClean="0"/>
          </a:p>
          <a:p>
            <a:r>
              <a:rPr lang="en-IN" dirty="0" smtClean="0"/>
              <a:t>A </a:t>
            </a:r>
            <a:r>
              <a:rPr lang="en-IN" dirty="0"/>
              <a:t>beautiful monument was build with stands in 14 feet height in polished </a:t>
            </a:r>
            <a:r>
              <a:rPr lang="en-IN" dirty="0" err="1"/>
              <a:t>cortish</a:t>
            </a:r>
            <a:r>
              <a:rPr lang="en-IN" dirty="0"/>
              <a:t> granite. In the middle it is adorn with Hahnemann’s bust with an inscription ‘Hahnemann </a:t>
            </a:r>
            <a:r>
              <a:rPr lang="en-IN" dirty="0" err="1"/>
              <a:t>foundater</a:t>
            </a:r>
            <a:r>
              <a:rPr lang="en-IN" dirty="0"/>
              <a:t> de Homoeopath’, underneath his date of birth and death on the left his basic writings are sited, on the right the main thesis of Homoeopathy ‘</a:t>
            </a:r>
            <a:r>
              <a:rPr lang="en-IN" dirty="0" err="1"/>
              <a:t>Similia</a:t>
            </a:r>
            <a:r>
              <a:rPr lang="en-IN" dirty="0"/>
              <a:t> </a:t>
            </a:r>
            <a:r>
              <a:rPr lang="en-IN" dirty="0" err="1"/>
              <a:t>Similibus</a:t>
            </a:r>
            <a:r>
              <a:rPr lang="en-IN" dirty="0"/>
              <a:t> </a:t>
            </a:r>
            <a:r>
              <a:rPr lang="en-IN" dirty="0" err="1"/>
              <a:t>Curentar</a:t>
            </a:r>
            <a:r>
              <a:rPr lang="en-IN" dirty="0"/>
              <a:t>’ later a secondary inscription was added ‘Non </a:t>
            </a:r>
            <a:r>
              <a:rPr lang="en-IN" dirty="0" err="1"/>
              <a:t>Inutilis</a:t>
            </a:r>
            <a:r>
              <a:rPr lang="en-IN" dirty="0"/>
              <a:t> </a:t>
            </a:r>
            <a:r>
              <a:rPr lang="en-IN" dirty="0" err="1"/>
              <a:t>Vixy</a:t>
            </a:r>
            <a:r>
              <a:rPr lang="en-IN" dirty="0"/>
              <a:t>’ i.e. I have not lived in vain</a:t>
            </a:r>
            <a:r>
              <a:rPr lang="en-IN" dirty="0" smtClean="0"/>
              <a:t>.</a:t>
            </a:r>
          </a:p>
          <a:p>
            <a:r>
              <a:rPr lang="en-IN" dirty="0" smtClean="0"/>
              <a:t> </a:t>
            </a:r>
            <a:r>
              <a:rPr lang="en-IN" dirty="0"/>
              <a:t>The 6th edition of </a:t>
            </a:r>
            <a:r>
              <a:rPr lang="en-IN" dirty="0" err="1"/>
              <a:t>Organon</a:t>
            </a:r>
            <a:r>
              <a:rPr lang="en-IN" dirty="0"/>
              <a:t> was published after 78 years of Hahnemann’s death.</a:t>
            </a:r>
          </a:p>
          <a:p>
            <a:endParaRPr lang="en-IN" dirty="0"/>
          </a:p>
        </p:txBody>
      </p:sp>
    </p:spTree>
    <p:extLst>
      <p:ext uri="{BB962C8B-B14F-4D97-AF65-F5344CB8AC3E}">
        <p14:creationId xmlns:p14="http://schemas.microsoft.com/office/powerpoint/2010/main" xmlns="" val="25028713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DOCUMENT PRASUN\New Folder (2)\hahnemann\hahnem48 DEATH CERTIFICAT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228600"/>
            <a:ext cx="435292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304800" y="4572000"/>
            <a:ext cx="4191000" cy="20621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defRPr/>
            </a:pPr>
            <a:r>
              <a:rPr lang="en-US" sz="3200" b="1" dirty="0">
                <a:latin typeface="Aharoni" pitchFamily="2" charset="-79"/>
                <a:cs typeface="Aharoni" pitchFamily="2" charset="-79"/>
              </a:rPr>
              <a:t>Hahnemann’s death certificate WRITTEN BY HIS OWN STUDENT JAHR</a:t>
            </a:r>
            <a:endParaRPr lang="en-US" sz="3200" dirty="0">
              <a:latin typeface="Aharoni" pitchFamily="2" charset="-79"/>
              <a:cs typeface="Aharoni" pitchFamily="2" charset="-79"/>
            </a:endParaRPr>
          </a:p>
        </p:txBody>
      </p:sp>
      <p:pic>
        <p:nvPicPr>
          <p:cNvPr id="24580" name="Picture 2" descr="D:\DOCUMENT PRASUN\New Folder (2)\hahnemann\Death.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0500" y="1524000"/>
            <a:ext cx="4305300"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22NNEW.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xmlns="" val="0"/>
              </a:ext>
            </a:extLst>
          </a:blip>
          <a:srcRect/>
          <a:stretch>
            <a:fillRect/>
          </a:stretch>
        </p:blipFill>
        <p:spPr bwMode="auto">
          <a:xfrm>
            <a:off x="8534400" y="62484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65704523"/>
      </p:ext>
    </p:extLst>
  </p:cSld>
  <p:clrMapOvr>
    <a:masterClrMapping/>
  </p:clrMapOvr>
  <mc:AlternateContent xmlns:mc="http://schemas.openxmlformats.org/markup-compatibility/2006">
    <mc:Choice xmlns:p14="http://schemas.microsoft.com/office/powerpoint/2010/main" xmlns="" Requires="p14">
      <p:transition spd="slow" p14:dur="2000" advClick="0" advTm="21000"/>
    </mc:Choice>
    <mc:Fallback>
      <p:transition spd="slow" advClick="0" advTm="2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0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A278C820-3940-49D2-8848-2AB700CF23D1}" type="slidenum">
              <a:rPr lang="de-DE"/>
              <a:pPr>
                <a:defRPr/>
              </a:pPr>
              <a:t>69</a:t>
            </a:fld>
            <a:endParaRPr lang="de-DE"/>
          </a:p>
        </p:txBody>
      </p:sp>
      <p:pic>
        <p:nvPicPr>
          <p:cNvPr id="25603" name="Picture 2" descr="D:\DOCUMENT PRASUN\New Folder (2)\hahnemann\644px-Hahnemann_grav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228600"/>
            <a:ext cx="8609013"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04800" y="5638800"/>
            <a:ext cx="8458200" cy="107791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fontAlgn="auto">
              <a:spcBef>
                <a:spcPts val="0"/>
              </a:spcBef>
              <a:spcAft>
                <a:spcPts val="0"/>
              </a:spcAft>
              <a:defRPr/>
            </a:pPr>
            <a:r>
              <a:rPr lang="en-US" sz="3200" b="1" dirty="0">
                <a:latin typeface="Algerian" pitchFamily="82" charset="0"/>
              </a:rPr>
              <a:t>“NON INULITIS VIXI”</a:t>
            </a:r>
          </a:p>
          <a:p>
            <a:pPr algn="ctr" fontAlgn="auto">
              <a:spcBef>
                <a:spcPts val="0"/>
              </a:spcBef>
              <a:spcAft>
                <a:spcPts val="0"/>
              </a:spcAft>
              <a:defRPr/>
            </a:pPr>
            <a:r>
              <a:rPr lang="en-US" sz="3200" b="1" u="sng" dirty="0">
                <a:solidFill>
                  <a:srgbClr val="C00000"/>
                </a:solidFill>
                <a:latin typeface="Algerian" pitchFamily="82" charset="0"/>
              </a:rPr>
              <a:t>“I have not lived in vain”</a:t>
            </a:r>
            <a:endParaRPr lang="en-US" sz="3200" dirty="0">
              <a:latin typeface="Algerian" pitchFamily="82" charset="0"/>
            </a:endParaRPr>
          </a:p>
        </p:txBody>
      </p:sp>
      <p:pic>
        <p:nvPicPr>
          <p:cNvPr id="8" name="23NNEW.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xmlns="" val="0"/>
              </a:ext>
            </a:extLst>
          </a:blip>
          <a:srcRect/>
          <a:stretch>
            <a:fillRect/>
          </a:stretch>
        </p:blipFill>
        <p:spPr bwMode="auto">
          <a:xfrm>
            <a:off x="8458200" y="62484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4938632"/>
      </p:ext>
    </p:extLst>
  </p:cSld>
  <p:clrMapOvr>
    <a:masterClrMapping/>
  </p:clrMapOvr>
  <mc:AlternateContent xmlns:mc="http://schemas.openxmlformats.org/markup-compatibility/2006">
    <mc:Choice xmlns:p14="http://schemas.microsoft.com/office/powerpoint/2010/main" xmlns="" Requires="p14">
      <p:transition spd="slow" p14:dur="2000" advClick="0" advTm="47000"/>
    </mc:Choice>
    <mc:Fallback>
      <p:transition spd="slow" advClick="0" advTm="4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2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99392"/>
            <a:ext cx="9036496" cy="6957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83375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Monuments to Hahnemann</a:t>
            </a:r>
            <a:r>
              <a:rPr lang="en-US" dirty="0"/>
              <a:t/>
            </a:r>
            <a:br>
              <a:rPr lang="en-US" dirty="0"/>
            </a:br>
            <a:endParaRPr lang="en-US" dirty="0"/>
          </a:p>
        </p:txBody>
      </p:sp>
      <p:sp>
        <p:nvSpPr>
          <p:cNvPr id="3" name="Content Placeholder 2"/>
          <p:cNvSpPr>
            <a:spLocks noGrp="1"/>
          </p:cNvSpPr>
          <p:nvPr>
            <p:ph sz="quarter" idx="1"/>
          </p:nvPr>
        </p:nvSpPr>
        <p:spPr/>
        <p:txBody>
          <a:bodyPr>
            <a:normAutofit fontScale="85000" lnSpcReduction="20000"/>
          </a:bodyPr>
          <a:lstStyle/>
          <a:p>
            <a:r>
              <a:rPr lang="en-IN" dirty="0"/>
              <a:t>The house in which Samuel Hahnemann was born on 11</a:t>
            </a:r>
            <a:r>
              <a:rPr lang="en-IN" baseline="30000" dirty="0"/>
              <a:t>th</a:t>
            </a:r>
            <a:r>
              <a:rPr lang="en-IN" dirty="0"/>
              <a:t> april,1755 , was a corner house of three stories , whitewashed , simple and compact ,with wide windows admitting plenty of light. This ,with its cut away corner ,in which stands a bust of Samuel Hahnemann ,now serves as a restaurant to the neighbourhood . over the entrance an inscription reads “</a:t>
            </a:r>
            <a:r>
              <a:rPr lang="en-IN" dirty="0">
                <a:solidFill>
                  <a:srgbClr val="FF0000"/>
                </a:solidFill>
              </a:rPr>
              <a:t>here was born Christian </a:t>
            </a:r>
            <a:r>
              <a:rPr lang="en-IN" dirty="0" err="1">
                <a:solidFill>
                  <a:srgbClr val="FF0000"/>
                </a:solidFill>
              </a:rPr>
              <a:t>friedrich</a:t>
            </a:r>
            <a:r>
              <a:rPr lang="en-IN" dirty="0">
                <a:solidFill>
                  <a:srgbClr val="FF0000"/>
                </a:solidFill>
              </a:rPr>
              <a:t> Samuel Hahnemann ,the founder of </a:t>
            </a:r>
            <a:r>
              <a:rPr lang="en-IN" dirty="0" err="1">
                <a:solidFill>
                  <a:srgbClr val="FF0000"/>
                </a:solidFill>
              </a:rPr>
              <a:t>homoeopathy,”followed</a:t>
            </a:r>
            <a:r>
              <a:rPr lang="en-IN" dirty="0">
                <a:solidFill>
                  <a:srgbClr val="FF0000"/>
                </a:solidFill>
              </a:rPr>
              <a:t> by date .</a:t>
            </a:r>
            <a:endParaRPr lang="en-US" dirty="0">
              <a:solidFill>
                <a:srgbClr val="FF0000"/>
              </a:solidFill>
            </a:endParaRPr>
          </a:p>
          <a:p>
            <a:pPr marL="0" indent="0">
              <a:buNone/>
            </a:pPr>
            <a:r>
              <a:rPr lang="en-IN" dirty="0"/>
              <a:t>In  Leipzig </a:t>
            </a:r>
            <a:endParaRPr lang="en-US" dirty="0"/>
          </a:p>
          <a:p>
            <a:r>
              <a:rPr lang="en-IN" dirty="0"/>
              <a:t>“The statue of Hahnemann , not far off, appeared to me dignified and impressive ; on a lofty pedestal in one of the busiest centres of city traffic, flanked by a grove of tress, surrounded by flower beds. It is very conspicuous and the seats round it were crowded. Its </a:t>
            </a:r>
            <a:r>
              <a:rPr lang="en-IN" dirty="0" err="1"/>
              <a:t>german</a:t>
            </a:r>
            <a:r>
              <a:rPr lang="en-IN" dirty="0"/>
              <a:t> inscription reads “</a:t>
            </a:r>
            <a:r>
              <a:rPr lang="en-IN" dirty="0">
                <a:solidFill>
                  <a:srgbClr val="FF0000"/>
                </a:solidFill>
              </a:rPr>
              <a:t>To the founder of homeopathy ,Samuel Hahnemann , born 1755, died 1843,from his grateful pupils and admirers “</a:t>
            </a:r>
            <a:endParaRPr lang="en-US" dirty="0">
              <a:solidFill>
                <a:srgbClr val="FF0000"/>
              </a:solidFill>
            </a:endParaRPr>
          </a:p>
          <a:p>
            <a:endParaRPr lang="en-US" dirty="0"/>
          </a:p>
        </p:txBody>
      </p:sp>
    </p:spTree>
    <p:extLst>
      <p:ext uri="{BB962C8B-B14F-4D97-AF65-F5344CB8AC3E}">
        <p14:creationId xmlns:p14="http://schemas.microsoft.com/office/powerpoint/2010/main" xmlns="" val="15712948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92500" lnSpcReduction="10000"/>
          </a:bodyPr>
          <a:lstStyle/>
          <a:p>
            <a:pPr marL="0" indent="0">
              <a:buNone/>
            </a:pPr>
            <a:r>
              <a:rPr lang="en-IN" dirty="0"/>
              <a:t>In  </a:t>
            </a:r>
            <a:r>
              <a:rPr lang="en-IN" dirty="0" err="1"/>
              <a:t>kothen</a:t>
            </a:r>
            <a:r>
              <a:rPr lang="en-IN" dirty="0"/>
              <a:t> </a:t>
            </a:r>
            <a:endParaRPr lang="en-US" dirty="0"/>
          </a:p>
          <a:p>
            <a:r>
              <a:rPr lang="en-IN" dirty="0" err="1"/>
              <a:t>Kothen</a:t>
            </a:r>
            <a:r>
              <a:rPr lang="en-IN" dirty="0"/>
              <a:t> is adorned by a number of sculptured monuments and statues, and amongst them is the </a:t>
            </a:r>
            <a:r>
              <a:rPr lang="en-IN" dirty="0" err="1"/>
              <a:t>hahnemann</a:t>
            </a:r>
            <a:r>
              <a:rPr lang="en-IN" dirty="0"/>
              <a:t> “</a:t>
            </a:r>
            <a:r>
              <a:rPr lang="en-IN" dirty="0" err="1"/>
              <a:t>Denkmal</a:t>
            </a:r>
            <a:r>
              <a:rPr lang="en-IN" dirty="0"/>
              <a:t>,”placed at crossroads under the shadow of a wooded public park . </a:t>
            </a:r>
            <a:endParaRPr lang="en-US" dirty="0"/>
          </a:p>
          <a:p>
            <a:pPr marL="0" indent="0">
              <a:buNone/>
            </a:pPr>
            <a:r>
              <a:rPr lang="en-IN" dirty="0"/>
              <a:t>In  </a:t>
            </a:r>
            <a:r>
              <a:rPr lang="en-IN" dirty="0" err="1"/>
              <a:t>paris</a:t>
            </a:r>
            <a:r>
              <a:rPr lang="en-IN" dirty="0"/>
              <a:t> </a:t>
            </a:r>
            <a:endParaRPr lang="en-US" dirty="0"/>
          </a:p>
          <a:p>
            <a:r>
              <a:rPr lang="en-IN" dirty="0"/>
              <a:t>A beautiful monument was build with stands in 14 feet height in polished </a:t>
            </a:r>
            <a:r>
              <a:rPr lang="en-IN" dirty="0" err="1"/>
              <a:t>cortish</a:t>
            </a:r>
            <a:r>
              <a:rPr lang="en-IN" dirty="0"/>
              <a:t> granite. In the middle it is adorn with Hahnemann’s bust with an inscription ‘</a:t>
            </a:r>
            <a:r>
              <a:rPr lang="en-IN" dirty="0">
                <a:solidFill>
                  <a:srgbClr val="FF0000"/>
                </a:solidFill>
              </a:rPr>
              <a:t>Hahnemann </a:t>
            </a:r>
            <a:r>
              <a:rPr lang="en-IN" dirty="0" err="1">
                <a:solidFill>
                  <a:srgbClr val="FF0000"/>
                </a:solidFill>
              </a:rPr>
              <a:t>foundater</a:t>
            </a:r>
            <a:r>
              <a:rPr lang="en-IN" dirty="0">
                <a:solidFill>
                  <a:srgbClr val="FF0000"/>
                </a:solidFill>
              </a:rPr>
              <a:t> de Homoeopath’, underneath his date of birth and death on the left his basic writings are sited, on the right the main thesis of Homoeopathy ‘</a:t>
            </a:r>
            <a:r>
              <a:rPr lang="en-IN" dirty="0" err="1">
                <a:solidFill>
                  <a:srgbClr val="FF0000"/>
                </a:solidFill>
              </a:rPr>
              <a:t>Similia</a:t>
            </a:r>
            <a:r>
              <a:rPr lang="en-IN" dirty="0">
                <a:solidFill>
                  <a:srgbClr val="FF0000"/>
                </a:solidFill>
              </a:rPr>
              <a:t> </a:t>
            </a:r>
            <a:r>
              <a:rPr lang="en-IN" dirty="0" err="1">
                <a:solidFill>
                  <a:srgbClr val="FF0000"/>
                </a:solidFill>
              </a:rPr>
              <a:t>Similibus</a:t>
            </a:r>
            <a:r>
              <a:rPr lang="en-IN" dirty="0">
                <a:solidFill>
                  <a:srgbClr val="FF0000"/>
                </a:solidFill>
              </a:rPr>
              <a:t> </a:t>
            </a:r>
            <a:r>
              <a:rPr lang="en-IN" dirty="0" err="1">
                <a:solidFill>
                  <a:srgbClr val="FF0000"/>
                </a:solidFill>
              </a:rPr>
              <a:t>Curentar</a:t>
            </a:r>
            <a:r>
              <a:rPr lang="en-IN" dirty="0">
                <a:solidFill>
                  <a:srgbClr val="FF0000"/>
                </a:solidFill>
              </a:rPr>
              <a:t>’ later a secondary inscription was added ‘Non </a:t>
            </a:r>
            <a:r>
              <a:rPr lang="en-IN" dirty="0" err="1">
                <a:solidFill>
                  <a:srgbClr val="FF0000"/>
                </a:solidFill>
              </a:rPr>
              <a:t>Inutilis</a:t>
            </a:r>
            <a:r>
              <a:rPr lang="en-IN" dirty="0">
                <a:solidFill>
                  <a:srgbClr val="FF0000"/>
                </a:solidFill>
              </a:rPr>
              <a:t> </a:t>
            </a:r>
            <a:r>
              <a:rPr lang="en-IN" dirty="0" err="1">
                <a:solidFill>
                  <a:srgbClr val="FF0000"/>
                </a:solidFill>
              </a:rPr>
              <a:t>Vixy</a:t>
            </a:r>
            <a:r>
              <a:rPr lang="en-IN" dirty="0">
                <a:solidFill>
                  <a:srgbClr val="FF0000"/>
                </a:solidFill>
              </a:rPr>
              <a:t>’ i.e. I have not lived in vain.</a:t>
            </a:r>
            <a:endParaRPr lang="en-US" dirty="0">
              <a:solidFill>
                <a:srgbClr val="FF0000"/>
              </a:solidFill>
            </a:endParaRPr>
          </a:p>
          <a:p>
            <a:endParaRPr lang="en-US" dirty="0"/>
          </a:p>
        </p:txBody>
      </p:sp>
    </p:spTree>
    <p:extLst>
      <p:ext uri="{BB962C8B-B14F-4D97-AF65-F5344CB8AC3E}">
        <p14:creationId xmlns:p14="http://schemas.microsoft.com/office/powerpoint/2010/main" xmlns="" val="27409841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a:t>Provers</a:t>
            </a:r>
            <a:r>
              <a:rPr lang="en-IN" dirty="0"/>
              <a:t> union </a:t>
            </a:r>
            <a:r>
              <a:rPr lang="en-US" dirty="0"/>
              <a:t/>
            </a:r>
            <a:br>
              <a:rPr lang="en-US" dirty="0"/>
            </a:br>
            <a:endParaRPr lang="en-US" dirty="0"/>
          </a:p>
        </p:txBody>
      </p:sp>
      <p:sp>
        <p:nvSpPr>
          <p:cNvPr id="3" name="Content Placeholder 2"/>
          <p:cNvSpPr>
            <a:spLocks noGrp="1"/>
          </p:cNvSpPr>
          <p:nvPr>
            <p:ph sz="quarter" idx="1"/>
          </p:nvPr>
        </p:nvSpPr>
        <p:spPr/>
        <p:txBody>
          <a:bodyPr/>
          <a:lstStyle/>
          <a:p>
            <a:r>
              <a:rPr lang="en-IN" dirty="0"/>
              <a:t>As the proving of drugs on the healthy in order to elucidate symptoms they could call forth was an essential factor  in Hahnemann ‘s method ,a band of “</a:t>
            </a:r>
            <a:r>
              <a:rPr lang="en-IN" dirty="0" err="1"/>
              <a:t>provers</a:t>
            </a:r>
            <a:r>
              <a:rPr lang="en-IN" dirty="0"/>
              <a:t> “ was formed that is , of persons willing to test drugs on themselves. The “</a:t>
            </a:r>
            <a:r>
              <a:rPr lang="en-IN" dirty="0" err="1"/>
              <a:t>provers</a:t>
            </a:r>
            <a:r>
              <a:rPr lang="en-IN" dirty="0"/>
              <a:t> ‘union” engaged in this difficult and important work formed the nucleus of </a:t>
            </a:r>
            <a:r>
              <a:rPr lang="en-IN" dirty="0" err="1"/>
              <a:t>hahnemann’s</a:t>
            </a:r>
            <a:r>
              <a:rPr lang="en-IN" dirty="0"/>
              <a:t> later corporate experiments in proving.</a:t>
            </a:r>
            <a:endParaRPr lang="en-US" dirty="0"/>
          </a:p>
          <a:p>
            <a:r>
              <a:rPr lang="en-IN" dirty="0"/>
              <a:t>It included the names of </a:t>
            </a:r>
            <a:r>
              <a:rPr lang="en-IN" dirty="0" err="1">
                <a:solidFill>
                  <a:srgbClr val="FF0000"/>
                </a:solidFill>
              </a:rPr>
              <a:t>stapf</a:t>
            </a:r>
            <a:r>
              <a:rPr lang="en-IN" dirty="0">
                <a:solidFill>
                  <a:srgbClr val="FF0000"/>
                </a:solidFill>
              </a:rPr>
              <a:t>, gross, </a:t>
            </a:r>
            <a:r>
              <a:rPr lang="en-IN" dirty="0" err="1">
                <a:solidFill>
                  <a:srgbClr val="FF0000"/>
                </a:solidFill>
              </a:rPr>
              <a:t>hornburg</a:t>
            </a:r>
            <a:r>
              <a:rPr lang="en-IN" dirty="0">
                <a:solidFill>
                  <a:srgbClr val="FF0000"/>
                </a:solidFill>
              </a:rPr>
              <a:t>, </a:t>
            </a:r>
            <a:r>
              <a:rPr lang="en-IN" dirty="0" err="1">
                <a:solidFill>
                  <a:srgbClr val="FF0000"/>
                </a:solidFill>
              </a:rPr>
              <a:t>franz</a:t>
            </a:r>
            <a:r>
              <a:rPr lang="en-IN" dirty="0">
                <a:solidFill>
                  <a:srgbClr val="FF0000"/>
                </a:solidFill>
              </a:rPr>
              <a:t>, </a:t>
            </a:r>
            <a:r>
              <a:rPr lang="en-IN" dirty="0" err="1">
                <a:solidFill>
                  <a:srgbClr val="FF0000"/>
                </a:solidFill>
              </a:rPr>
              <a:t>wislicensus</a:t>
            </a:r>
            <a:r>
              <a:rPr lang="en-IN" dirty="0">
                <a:solidFill>
                  <a:srgbClr val="FF0000"/>
                </a:solidFill>
              </a:rPr>
              <a:t>, </a:t>
            </a:r>
            <a:r>
              <a:rPr lang="en-IN" dirty="0" err="1">
                <a:solidFill>
                  <a:srgbClr val="FF0000"/>
                </a:solidFill>
              </a:rPr>
              <a:t>teuthorn</a:t>
            </a:r>
            <a:r>
              <a:rPr lang="en-IN" dirty="0">
                <a:solidFill>
                  <a:srgbClr val="FF0000"/>
                </a:solidFill>
              </a:rPr>
              <a:t>, </a:t>
            </a:r>
            <a:r>
              <a:rPr lang="en-IN" dirty="0" err="1">
                <a:solidFill>
                  <a:srgbClr val="FF0000"/>
                </a:solidFill>
              </a:rPr>
              <a:t>herrmann</a:t>
            </a:r>
            <a:r>
              <a:rPr lang="en-IN" dirty="0">
                <a:solidFill>
                  <a:srgbClr val="FF0000"/>
                </a:solidFill>
              </a:rPr>
              <a:t>, </a:t>
            </a:r>
            <a:r>
              <a:rPr lang="en-IN" dirty="0" err="1">
                <a:solidFill>
                  <a:srgbClr val="FF0000"/>
                </a:solidFill>
              </a:rPr>
              <a:t>ruckert</a:t>
            </a:r>
            <a:r>
              <a:rPr lang="en-IN" dirty="0">
                <a:solidFill>
                  <a:srgbClr val="FF0000"/>
                </a:solidFill>
              </a:rPr>
              <a:t>, </a:t>
            </a:r>
            <a:r>
              <a:rPr lang="en-IN" dirty="0" err="1">
                <a:solidFill>
                  <a:srgbClr val="FF0000"/>
                </a:solidFill>
              </a:rPr>
              <a:t>langhammer</a:t>
            </a:r>
            <a:r>
              <a:rPr lang="en-IN" dirty="0">
                <a:solidFill>
                  <a:srgbClr val="FF0000"/>
                </a:solidFill>
              </a:rPr>
              <a:t> , </a:t>
            </a:r>
            <a:r>
              <a:rPr lang="en-IN" dirty="0" err="1">
                <a:solidFill>
                  <a:srgbClr val="FF0000"/>
                </a:solidFill>
              </a:rPr>
              <a:t>hartmann</a:t>
            </a:r>
            <a:r>
              <a:rPr lang="en-IN" dirty="0">
                <a:solidFill>
                  <a:srgbClr val="FF0000"/>
                </a:solidFill>
              </a:rPr>
              <a:t>, and Hahnemann himself .  </a:t>
            </a:r>
            <a:endParaRPr lang="en-US" dirty="0">
              <a:solidFill>
                <a:srgbClr val="FF0000"/>
              </a:solidFill>
            </a:endParaRPr>
          </a:p>
          <a:p>
            <a:endParaRPr lang="en-US" dirty="0"/>
          </a:p>
        </p:txBody>
      </p:sp>
    </p:spTree>
    <p:extLst>
      <p:ext uri="{BB962C8B-B14F-4D97-AF65-F5344CB8AC3E}">
        <p14:creationId xmlns:p14="http://schemas.microsoft.com/office/powerpoint/2010/main" xmlns="" val="19819625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lvl="0"/>
            <a:r>
              <a:rPr lang="en-IN" dirty="0"/>
              <a:t>In 1796 at </a:t>
            </a:r>
            <a:r>
              <a:rPr lang="en-IN" dirty="0" err="1"/>
              <a:t>Brunswick,in</a:t>
            </a:r>
            <a:r>
              <a:rPr lang="en-IN" dirty="0"/>
              <a:t> 1798 at </a:t>
            </a:r>
            <a:r>
              <a:rPr lang="en-IN" dirty="0" err="1"/>
              <a:t>konigslutter</a:t>
            </a:r>
            <a:r>
              <a:rPr lang="en-IN" dirty="0"/>
              <a:t>, in 1800 at </a:t>
            </a:r>
            <a:r>
              <a:rPr lang="en-IN" dirty="0" err="1"/>
              <a:t>altona</a:t>
            </a:r>
            <a:r>
              <a:rPr lang="en-IN" dirty="0"/>
              <a:t> and </a:t>
            </a:r>
            <a:r>
              <a:rPr lang="en-IN" dirty="0" err="1"/>
              <a:t>molln</a:t>
            </a:r>
            <a:r>
              <a:rPr lang="en-IN" dirty="0"/>
              <a:t> in </a:t>
            </a:r>
            <a:r>
              <a:rPr lang="en-IN" dirty="0" err="1"/>
              <a:t>lauenburg</a:t>
            </a:r>
            <a:r>
              <a:rPr lang="en-IN" dirty="0"/>
              <a:t> respectively .afterwards however Hahnemann did not treat any mental patient for any length of time and in the last case which he undertook that of the author, </a:t>
            </a:r>
            <a:r>
              <a:rPr lang="en-IN" dirty="0" err="1"/>
              <a:t>Wezel</a:t>
            </a:r>
            <a:r>
              <a:rPr lang="en-IN" dirty="0"/>
              <a:t>-he found by experience that home treatment is not suitable for all cases of insanity.  </a:t>
            </a:r>
            <a:endParaRPr lang="en-US" dirty="0"/>
          </a:p>
          <a:p>
            <a:endParaRPr lang="en-US" dirty="0"/>
          </a:p>
        </p:txBody>
      </p:sp>
    </p:spTree>
    <p:extLst>
      <p:ext uri="{BB962C8B-B14F-4D97-AF65-F5344CB8AC3E}">
        <p14:creationId xmlns:p14="http://schemas.microsoft.com/office/powerpoint/2010/main" xmlns="" val="40641428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Christian </a:t>
            </a:r>
            <a:r>
              <a:rPr lang="en-US" dirty="0" err="1" smtClean="0"/>
              <a:t>gottfried</a:t>
            </a:r>
            <a:r>
              <a:rPr lang="en-US" dirty="0" smtClean="0"/>
              <a:t> </a:t>
            </a:r>
            <a:r>
              <a:rPr lang="en-US" dirty="0" err="1" smtClean="0"/>
              <a:t>hahnemann</a:t>
            </a:r>
            <a:endParaRPr lang="en-IN" dirty="0"/>
          </a:p>
        </p:txBody>
      </p:sp>
      <p:sp>
        <p:nvSpPr>
          <p:cNvPr id="3" name="Content Placeholder 2"/>
          <p:cNvSpPr>
            <a:spLocks noGrp="1"/>
          </p:cNvSpPr>
          <p:nvPr>
            <p:ph sz="quarter" idx="1"/>
          </p:nvPr>
        </p:nvSpPr>
        <p:spPr/>
        <p:txBody>
          <a:bodyPr>
            <a:normAutofit/>
          </a:bodyPr>
          <a:lstStyle/>
          <a:p>
            <a:r>
              <a:rPr lang="en-US" dirty="0" smtClean="0"/>
              <a:t> He was a genius. He had a unique style of excellence in painting and sculpture. Had a special interest in drawing scenery and inflorescence on porcelain pots and utensils.</a:t>
            </a:r>
          </a:p>
          <a:p>
            <a:r>
              <a:rPr lang="en-US" dirty="0" smtClean="0"/>
              <a:t>He married </a:t>
            </a:r>
            <a:r>
              <a:rPr lang="en-US" dirty="0" err="1" smtClean="0"/>
              <a:t>johanne</a:t>
            </a:r>
            <a:r>
              <a:rPr lang="en-US" dirty="0" smtClean="0"/>
              <a:t> </a:t>
            </a:r>
            <a:r>
              <a:rPr lang="en-US" dirty="0" err="1" smtClean="0"/>
              <a:t>eleonore</a:t>
            </a:r>
            <a:r>
              <a:rPr lang="en-US" dirty="0" smtClean="0"/>
              <a:t> </a:t>
            </a:r>
            <a:r>
              <a:rPr lang="en-US" dirty="0" err="1" smtClean="0"/>
              <a:t>deerens</a:t>
            </a:r>
            <a:r>
              <a:rPr lang="en-US" dirty="0" smtClean="0"/>
              <a:t> on 27</a:t>
            </a:r>
            <a:r>
              <a:rPr lang="en-US" baseline="30000" dirty="0" smtClean="0"/>
              <a:t>th</a:t>
            </a:r>
            <a:r>
              <a:rPr lang="en-US" dirty="0" smtClean="0"/>
              <a:t> nov.1748. it was short lived as she succumbed to the fate with the first delivery.</a:t>
            </a:r>
          </a:p>
          <a:p>
            <a:r>
              <a:rPr lang="en-US" dirty="0" smtClean="0"/>
              <a:t>After about 1 year on 2</a:t>
            </a:r>
            <a:r>
              <a:rPr lang="en-US" baseline="30000" dirty="0" smtClean="0"/>
              <a:t>nd</a:t>
            </a:r>
            <a:r>
              <a:rPr lang="en-US" dirty="0" smtClean="0"/>
              <a:t> </a:t>
            </a:r>
            <a:r>
              <a:rPr lang="en-US" dirty="0" err="1" smtClean="0"/>
              <a:t>november</a:t>
            </a:r>
            <a:r>
              <a:rPr lang="en-US" dirty="0" smtClean="0"/>
              <a:t> 1750 Gottfried Hahnemann married Johanna </a:t>
            </a:r>
            <a:r>
              <a:rPr lang="en-US" dirty="0" err="1" smtClean="0"/>
              <a:t>christiane</a:t>
            </a:r>
            <a:r>
              <a:rPr lang="en-US" dirty="0" smtClean="0"/>
              <a:t> </a:t>
            </a:r>
            <a:r>
              <a:rPr lang="en-US" dirty="0" err="1" smtClean="0"/>
              <a:t>speissen</a:t>
            </a:r>
            <a:r>
              <a:rPr lang="en-US" dirty="0" smtClean="0"/>
              <a:t> to them was born as a  third child (among </a:t>
            </a:r>
            <a:r>
              <a:rPr lang="en-IN" dirty="0" smtClean="0"/>
              <a:t>three sons and two daughters)</a:t>
            </a:r>
            <a:r>
              <a:rPr lang="en-US" dirty="0" smtClean="0"/>
              <a:t> DR. SAMUEL HAHNEMANN on the 10</a:t>
            </a:r>
            <a:r>
              <a:rPr lang="en-US" baseline="30000" dirty="0" smtClean="0"/>
              <a:t>th</a:t>
            </a:r>
            <a:r>
              <a:rPr lang="en-US" dirty="0" smtClean="0"/>
              <a:t> April 1755.</a:t>
            </a:r>
            <a:endParaRPr lang="en-IN"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Christian </a:t>
            </a:r>
            <a:r>
              <a:rPr lang="en-US" dirty="0" err="1" smtClean="0"/>
              <a:t>gottfried</a:t>
            </a:r>
            <a:r>
              <a:rPr lang="en-US" dirty="0" smtClean="0"/>
              <a:t> </a:t>
            </a:r>
            <a:r>
              <a:rPr lang="en-US" dirty="0" err="1" smtClean="0"/>
              <a:t>hahnemann’s</a:t>
            </a:r>
            <a:r>
              <a:rPr lang="en-US" dirty="0" smtClean="0"/>
              <a:t> children </a:t>
            </a:r>
            <a:endParaRPr lang="en-IN" dirty="0"/>
          </a:p>
        </p:txBody>
      </p:sp>
      <p:sp>
        <p:nvSpPr>
          <p:cNvPr id="3" name="Content Placeholder 2"/>
          <p:cNvSpPr>
            <a:spLocks noGrp="1"/>
          </p:cNvSpPr>
          <p:nvPr>
            <p:ph sz="quarter" idx="1"/>
          </p:nvPr>
        </p:nvSpPr>
        <p:spPr>
          <a:xfrm>
            <a:off x="467544" y="1600200"/>
            <a:ext cx="7457256" cy="4873752"/>
          </a:xfrm>
        </p:spPr>
        <p:txBody>
          <a:bodyPr/>
          <a:lstStyle/>
          <a:p>
            <a:pPr lvl="0"/>
            <a:r>
              <a:rPr lang="en-IN" dirty="0" err="1" smtClean="0">
                <a:solidFill>
                  <a:schemeClr val="accent2">
                    <a:lumMod val="75000"/>
                  </a:schemeClr>
                </a:solidFill>
              </a:rPr>
              <a:t>Charlotta</a:t>
            </a:r>
            <a:r>
              <a:rPr lang="en-IN" dirty="0" smtClean="0">
                <a:solidFill>
                  <a:schemeClr val="accent2">
                    <a:lumMod val="75000"/>
                  </a:schemeClr>
                </a:solidFill>
              </a:rPr>
              <a:t> </a:t>
            </a:r>
            <a:r>
              <a:rPr lang="en-IN" dirty="0" err="1" smtClean="0">
                <a:solidFill>
                  <a:schemeClr val="accent2">
                    <a:lumMod val="75000"/>
                  </a:schemeClr>
                </a:solidFill>
              </a:rPr>
              <a:t>Gerhaduna</a:t>
            </a:r>
            <a:r>
              <a:rPr lang="en-IN" dirty="0" smtClean="0">
                <a:solidFill>
                  <a:schemeClr val="accent2">
                    <a:lumMod val="75000"/>
                  </a:schemeClr>
                </a:solidFill>
              </a:rPr>
              <a:t> Hahnemann (29th Jan 1752)</a:t>
            </a:r>
          </a:p>
          <a:p>
            <a:pPr lvl="0"/>
            <a:r>
              <a:rPr lang="en-IN" dirty="0" smtClean="0">
                <a:solidFill>
                  <a:schemeClr val="accent3">
                    <a:lumMod val="60000"/>
                    <a:lumOff val="40000"/>
                  </a:schemeClr>
                </a:solidFill>
              </a:rPr>
              <a:t>Carl Gerhard Hahnemann (8</a:t>
            </a:r>
            <a:r>
              <a:rPr lang="en-IN" baseline="30000" dirty="0" smtClean="0">
                <a:solidFill>
                  <a:schemeClr val="accent3">
                    <a:lumMod val="60000"/>
                    <a:lumOff val="40000"/>
                  </a:schemeClr>
                </a:solidFill>
              </a:rPr>
              <a:t>th</a:t>
            </a:r>
            <a:r>
              <a:rPr lang="en-IN" dirty="0" smtClean="0">
                <a:solidFill>
                  <a:schemeClr val="accent3">
                    <a:lumMod val="60000"/>
                    <a:lumOff val="40000"/>
                  </a:schemeClr>
                </a:solidFill>
              </a:rPr>
              <a:t> Jan 1754)</a:t>
            </a:r>
          </a:p>
          <a:p>
            <a:pPr lvl="0"/>
            <a:r>
              <a:rPr lang="en-IN" dirty="0" smtClean="0">
                <a:solidFill>
                  <a:srgbClr val="FF0000"/>
                </a:solidFill>
              </a:rPr>
              <a:t>Samuel Hahnemann (10</a:t>
            </a:r>
            <a:r>
              <a:rPr lang="en-IN" baseline="30000" dirty="0" smtClean="0">
                <a:solidFill>
                  <a:srgbClr val="FF0000"/>
                </a:solidFill>
              </a:rPr>
              <a:t>th</a:t>
            </a:r>
            <a:r>
              <a:rPr lang="en-IN" dirty="0" smtClean="0">
                <a:solidFill>
                  <a:srgbClr val="FF0000"/>
                </a:solidFill>
              </a:rPr>
              <a:t> April 1755)</a:t>
            </a:r>
          </a:p>
          <a:p>
            <a:pPr lvl="0"/>
            <a:r>
              <a:rPr lang="en-IN" dirty="0" smtClean="0">
                <a:solidFill>
                  <a:srgbClr val="00B0F0"/>
                </a:solidFill>
              </a:rPr>
              <a:t>Samuel </a:t>
            </a:r>
            <a:r>
              <a:rPr lang="en-IN" dirty="0" err="1" smtClean="0">
                <a:solidFill>
                  <a:srgbClr val="00B0F0"/>
                </a:solidFill>
              </a:rPr>
              <a:t>Dugust</a:t>
            </a:r>
            <a:r>
              <a:rPr lang="en-IN" dirty="0" smtClean="0">
                <a:solidFill>
                  <a:srgbClr val="00B0F0"/>
                </a:solidFill>
              </a:rPr>
              <a:t> Hahnemann (30</a:t>
            </a:r>
            <a:r>
              <a:rPr lang="en-IN" baseline="30000" dirty="0" smtClean="0">
                <a:solidFill>
                  <a:srgbClr val="00B0F0"/>
                </a:solidFill>
              </a:rPr>
              <a:t>th</a:t>
            </a:r>
            <a:r>
              <a:rPr lang="en-IN" dirty="0" smtClean="0">
                <a:solidFill>
                  <a:srgbClr val="00B0F0"/>
                </a:solidFill>
              </a:rPr>
              <a:t> July 1757)</a:t>
            </a:r>
          </a:p>
          <a:p>
            <a:pPr lvl="0"/>
            <a:r>
              <a:rPr lang="en-IN" dirty="0" err="1" smtClean="0"/>
              <a:t>Benchamina</a:t>
            </a:r>
            <a:r>
              <a:rPr lang="en-IN" dirty="0" smtClean="0"/>
              <a:t> Hahnemann.</a:t>
            </a:r>
          </a:p>
          <a:p>
            <a:pPr>
              <a:buNone/>
            </a:pPr>
            <a:endParaRPr lang="en-IN"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1123</TotalTime>
  <Words>4733</Words>
  <Application>Microsoft Office PowerPoint</Application>
  <PresentationFormat>On-screen Show (4:3)</PresentationFormat>
  <Paragraphs>247</Paragraphs>
  <Slides>73</Slides>
  <Notes>0</Notes>
  <HiddenSlides>0</HiddenSlides>
  <MMClips>4</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Oriel</vt:lpstr>
      <vt:lpstr>LIFE SKETCH OF  DR. SAMUEL HAHNEMANN</vt:lpstr>
      <vt:lpstr>Slide 2</vt:lpstr>
      <vt:lpstr>BIRTH OF HAHNEMANN</vt:lpstr>
      <vt:lpstr>Slide 4</vt:lpstr>
      <vt:lpstr>Slide 5</vt:lpstr>
      <vt:lpstr>Christoph hahnemann</vt:lpstr>
      <vt:lpstr>Slide 7</vt:lpstr>
      <vt:lpstr>Christian gottfried hahnemann</vt:lpstr>
      <vt:lpstr>Christian gottfried hahnemann’s children </vt:lpstr>
      <vt:lpstr>Dr. samuel hahnemann’s child hood (1755-1767)</vt:lpstr>
      <vt:lpstr>Educational Period (1765-1779)</vt:lpstr>
      <vt:lpstr>Slide 12</vt:lpstr>
      <vt:lpstr>Slide 13</vt:lpstr>
      <vt:lpstr>Slide 14</vt:lpstr>
      <vt:lpstr>Slide 15</vt:lpstr>
      <vt:lpstr>At Leipzig </vt:lpstr>
      <vt:lpstr>Slide 17</vt:lpstr>
      <vt:lpstr>Slide 18</vt:lpstr>
      <vt:lpstr>At Vienna (1776) </vt:lpstr>
      <vt:lpstr>Slide 20</vt:lpstr>
      <vt:lpstr>At Hermannstedt </vt:lpstr>
      <vt:lpstr>Slide 22</vt:lpstr>
      <vt:lpstr>At Erlangen </vt:lpstr>
      <vt:lpstr>Slide 24</vt:lpstr>
      <vt:lpstr>Slide 25</vt:lpstr>
      <vt:lpstr>Medical Practice and Marriage (1779-1789) </vt:lpstr>
      <vt:lpstr>At Dessau </vt:lpstr>
      <vt:lpstr>Slide 28</vt:lpstr>
      <vt:lpstr>Slide 29</vt:lpstr>
      <vt:lpstr>Slide 30</vt:lpstr>
      <vt:lpstr>At Dresden (1784-1789) </vt:lpstr>
      <vt:lpstr>Slide 32</vt:lpstr>
      <vt:lpstr>Other Chemical works during that period are</vt:lpstr>
      <vt:lpstr>Important Medical Work </vt:lpstr>
      <vt:lpstr>Events that lead to the discovery of Homoeopathy (1790-1809) </vt:lpstr>
      <vt:lpstr>Slide 36</vt:lpstr>
      <vt:lpstr>Slide 37</vt:lpstr>
      <vt:lpstr>Slide 38</vt:lpstr>
      <vt:lpstr>Slide 39</vt:lpstr>
      <vt:lpstr>Slide 40</vt:lpstr>
      <vt:lpstr>Slide 41</vt:lpstr>
      <vt:lpstr>Slide 42</vt:lpstr>
      <vt:lpstr>Slide 43</vt:lpstr>
      <vt:lpstr>Literary Works during the period 1791-1809 </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Monuments to Hahnemann </vt:lpstr>
      <vt:lpstr>Slide 71</vt:lpstr>
      <vt:lpstr>Provers union  </vt:lpstr>
      <vt:lpstr>Slide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SKETCH OF  DR. SAMUEL HAHNEMANN</dc:title>
  <dc:creator>ADMIN</dc:creator>
  <cp:lastModifiedBy>Sanal</cp:lastModifiedBy>
  <cp:revision>88</cp:revision>
  <dcterms:created xsi:type="dcterms:W3CDTF">2012-10-04T17:01:23Z</dcterms:created>
  <dcterms:modified xsi:type="dcterms:W3CDTF">2014-05-15T06:09:37Z</dcterms:modified>
</cp:coreProperties>
</file>